
<file path=[Content_Types].xml><?xml version="1.0" encoding="utf-8"?>
<Types xmlns="http://schemas.openxmlformats.org/package/2006/content-types">
  <Default Extension="jpeg" ContentType="image/jpeg"/>
  <Default Extension="mov" ContentType="video/quicktime"/>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1"/>
  </p:sldMasterIdLst>
  <p:notesMasterIdLst>
    <p:notesMasterId r:id="rId15"/>
  </p:notesMasterIdLst>
  <p:sldIdLst>
    <p:sldId id="256" r:id="rId2"/>
    <p:sldId id="271" r:id="rId3"/>
    <p:sldId id="259" r:id="rId4"/>
    <p:sldId id="262" r:id="rId5"/>
    <p:sldId id="263" r:id="rId6"/>
    <p:sldId id="264" r:id="rId7"/>
    <p:sldId id="265" r:id="rId8"/>
    <p:sldId id="266" r:id="rId9"/>
    <p:sldId id="260" r:id="rId10"/>
    <p:sldId id="267" r:id="rId11"/>
    <p:sldId id="268" r:id="rId12"/>
    <p:sldId id="269" r:id="rId13"/>
    <p:sldId id="27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65"/>
  </p:normalViewPr>
  <p:slideViewPr>
    <p:cSldViewPr snapToGrid="0">
      <p:cViewPr varScale="1">
        <p:scale>
          <a:sx n="107" d="100"/>
          <a:sy n="107" d="100"/>
        </p:scale>
        <p:origin x="73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jpeg>
</file>

<file path=ppt/media/image7.png>
</file>

<file path=ppt/media/media1.mp4>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0C6644-F720-C24A-B493-65EF33FCC613}" type="datetimeFigureOut">
              <a:rPr kumimoji="1" lang="ja-JP" altLang="en-US" smtClean="0"/>
              <a:t>2022/10/20</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76F36B-B1BA-7E45-A162-5B73FFC52560}" type="slidenum">
              <a:rPr kumimoji="1" lang="ja-JP" altLang="en-US" smtClean="0"/>
              <a:t>‹#›</a:t>
            </a:fld>
            <a:endParaRPr kumimoji="1" lang="ja-JP" altLang="en-US"/>
          </a:p>
        </p:txBody>
      </p:sp>
    </p:spTree>
    <p:extLst>
      <p:ext uri="{BB962C8B-B14F-4D97-AF65-F5344CB8AC3E}">
        <p14:creationId xmlns:p14="http://schemas.microsoft.com/office/powerpoint/2010/main" val="242658154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F47F80BF-6D72-314D-A028-32965E274996}" type="datetime1">
              <a:rPr lang="ja-JP" altLang="en-US" smtClean="0"/>
              <a:t>2022/10/20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1470684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パノラマ写真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BF18ECEA-09B7-D046-9FA8-2090408A675A}" type="datetime1">
              <a:rPr lang="ja-JP" altLang="en-US" smtClean="0"/>
              <a:t>2022/10/20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30241499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DC22C6AF-5AA4-7B4D-9A34-8CC27D41D221}" type="datetime1">
              <a:rPr lang="ja-JP" altLang="en-US" smtClean="0"/>
              <a:t>2022/10/20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42815529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ja-JP" altLang="en-US"/>
              <a:t>マスター タイトルの書式設定</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ja-JP" altLang="en-US"/>
              <a:t>マスター テキストの書式設定</a:t>
            </a:r>
          </a:p>
        </p:txBody>
      </p:sp>
      <p:sp>
        <p:nvSpPr>
          <p:cNvPr id="4" name="Date Placeholder 3"/>
          <p:cNvSpPr>
            <a:spLocks noGrp="1"/>
          </p:cNvSpPr>
          <p:nvPr>
            <p:ph type="dt" sz="half" idx="10"/>
          </p:nvPr>
        </p:nvSpPr>
        <p:spPr/>
        <p:txBody>
          <a:bodyPr/>
          <a:lstStyle/>
          <a:p>
            <a:fld id="{14A10A29-939D-744D-8BE1-56D1EDADEB65}" type="datetime1">
              <a:rPr lang="ja-JP" altLang="en-US" smtClean="0"/>
              <a:t>2022/10/20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33093482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ja-JP" altLang="en-US"/>
              <a:t>マスター テキストの書式設定</a:t>
            </a:r>
          </a:p>
        </p:txBody>
      </p:sp>
      <p:sp>
        <p:nvSpPr>
          <p:cNvPr id="4" name="Date Placeholder 3"/>
          <p:cNvSpPr>
            <a:spLocks noGrp="1"/>
          </p:cNvSpPr>
          <p:nvPr>
            <p:ph type="dt" sz="half" idx="10"/>
          </p:nvPr>
        </p:nvSpPr>
        <p:spPr/>
        <p:txBody>
          <a:bodyPr/>
          <a:lstStyle/>
          <a:p>
            <a:fld id="{28BDAB08-5D13-4C4A-8DDE-54BCE76556D1}" type="datetime1">
              <a:rPr lang="ja-JP" altLang="en-US" smtClean="0"/>
              <a:t>2022/10/20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32917997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用付きの名札">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ja-JP" altLang="en-US"/>
              <a:t>マスター タイトルの書式設定</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ja-JP" altLang="en-US"/>
              <a:t>マスター テキストの書式設定</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8B1822C8-1ED0-EB41-A9A0-46B81D7568F0}" type="datetime1">
              <a:rPr lang="ja-JP" altLang="en-US" smtClean="0"/>
              <a:t>2022/10/20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20326533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真または偽">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ja-JP" altLang="en-US"/>
              <a:t>マスター タイトルの書式設定</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ja-JP" altLang="en-US"/>
              <a:t>マスター テキストの書式設定</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1E757BE0-1C02-C54F-BE2C-B7AC4C2D6A70}" type="datetime1">
              <a:rPr lang="ja-JP" altLang="en-US" smtClean="0"/>
              <a:t>2022/10/20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14263855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ncho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37A1CE9-7CE2-974F-AB7E-2F3B16CD8F39}" type="datetime1">
              <a:rPr lang="ja-JP" altLang="en-US" smtClean="0"/>
              <a:t>2022/10/20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37224278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797490C-A6AA-1340-BB6B-E5AC77B4EE10}" type="datetime1">
              <a:rPr lang="ja-JP" altLang="en-US" smtClean="0"/>
              <a:t>2022/10/20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15726650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nchor="ct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EAB4BD0-D4BB-C344-ABA3-2F205D1873D2}" type="datetime1">
              <a:rPr lang="ja-JP" altLang="en-US" smtClean="0"/>
              <a:t>2022/10/20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28334991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53EFA236-18F8-4841-96E8-1D0F8C3E896C}" type="datetime1">
              <a:rPr lang="ja-JP" altLang="en-US" smtClean="0"/>
              <a:t>2022/10/20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25499432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AC8B76F1-4DDB-A543-9BA2-BD274678E7BC}" type="datetime1">
              <a:rPr lang="ja-JP" altLang="en-US" smtClean="0"/>
              <a:t>2022/10/20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72903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D2A36BCC-C912-6E44-B6B8-537F10DA3E7C}" type="datetime1">
              <a:rPr lang="ja-JP" altLang="en-US" smtClean="0"/>
              <a:t>2022/10/20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16202101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579A99DD-D1C2-7648-BFBA-EABA63E10FFE}" type="datetime1">
              <a:rPr lang="ja-JP" altLang="en-US" smtClean="0"/>
              <a:t>2022/10/20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42159666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423070-FF3F-094E-B502-F2BE587A2C98}" type="datetime1">
              <a:rPr lang="ja-JP" altLang="en-US" smtClean="0"/>
              <a:t>2022/10/20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29963130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ja-JP" altLang="en-US"/>
              <a:t>マスター タイトルの書式設定</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799D6E5-4650-014B-AB05-FBB7A6ADE7EC}" type="datetime1">
              <a:rPr lang="ja-JP" altLang="en-US" smtClean="0"/>
              <a:t>2022/10/20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21958580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ja-JP" altLang="en-US"/>
              <a:t>マスター タイトルの書式設定</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a:xfrm>
            <a:off x="6399212" y="5883275"/>
            <a:ext cx="914400" cy="365125"/>
          </a:xfrm>
        </p:spPr>
        <p:txBody>
          <a:bodyPr/>
          <a:lstStyle/>
          <a:p>
            <a:fld id="{8E39CB68-4ABE-2249-A2AF-F22B6C601251}" type="datetime1">
              <a:rPr lang="ja-JP" altLang="en-US" smtClean="0"/>
              <a:t>2022/10/20</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A7CD31F4-64FA-4BA0-9498-67783267A8C8}" type="slidenum">
              <a:rPr lang="en-US" smtClean="0"/>
              <a:t>‹#›</a:t>
            </a:fld>
            <a:endParaRPr lang="en-US" dirty="0"/>
          </a:p>
        </p:txBody>
      </p:sp>
    </p:spTree>
    <p:extLst>
      <p:ext uri="{BB962C8B-B14F-4D97-AF65-F5344CB8AC3E}">
        <p14:creationId xmlns:p14="http://schemas.microsoft.com/office/powerpoint/2010/main" val="909087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E8DA0E9A-7CBB-7B46-891D-DC46A77AF803}" type="datetime1">
              <a:rPr lang="ja-JP" altLang="en-US" smtClean="0"/>
              <a:t>2022/10/20</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454952618"/>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 id="2147483724" r:id="rId16"/>
    <p:sldLayoutId id="2147483725" r:id="rId17"/>
  </p:sldLayoutIdLst>
  <p:hf hdr="0" ftr="0" dt="0"/>
  <p:txStyles>
    <p:titleStyle>
      <a:lvl1pPr algn="l" defTabSz="457200" rtl="0" eaLnBrk="1" latinLnBrk="0" hangingPunct="1">
        <a:spcBef>
          <a:spcPct val="0"/>
        </a:spcBef>
        <a:buNone/>
        <a:defRPr kumimoji="1"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kumimoji="1"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kumimoji="1"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kumimoji="1"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kumimoji="1"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kumimoji="1"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kumimoji="1"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kumimoji="1"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kumimoji="1"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kumimoji="1"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slideLayout" Target="../slideLayouts/slideLayout2.xml"/><Relationship Id="rId1" Type="http://schemas.openxmlformats.org/officeDocument/2006/relationships/video" Target="https://www.youtube.com/embed/W0ld5mbR4Jk?start=7&amp;feature=oembed"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ov"/><Relationship Id="rId1" Type="http://schemas.microsoft.com/office/2007/relationships/media" Target="../media/media2.mov"/><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ビデオ 3">
            <a:extLst>
              <a:ext uri="{FF2B5EF4-FFF2-40B4-BE49-F238E27FC236}">
                <a16:creationId xmlns:a16="http://schemas.microsoft.com/office/drawing/2014/main" id="{F7B88DC1-98BB-B60E-51AE-909C3737653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1" y="344385"/>
            <a:ext cx="12191999" cy="6857990"/>
          </a:xfrm>
          <a:prstGeom prst="rect">
            <a:avLst/>
          </a:prstGeom>
        </p:spPr>
      </p:pic>
      <p:sp>
        <p:nvSpPr>
          <p:cNvPr id="2" name="タイトル 1">
            <a:extLst>
              <a:ext uri="{FF2B5EF4-FFF2-40B4-BE49-F238E27FC236}">
                <a16:creationId xmlns:a16="http://schemas.microsoft.com/office/drawing/2014/main" id="{2AF6AC5D-85FC-210F-32E9-1C1483D5CB04}"/>
              </a:ext>
            </a:extLst>
          </p:cNvPr>
          <p:cNvSpPr>
            <a:spLocks noGrp="1"/>
          </p:cNvSpPr>
          <p:nvPr>
            <p:ph type="ctrTitle"/>
          </p:nvPr>
        </p:nvSpPr>
        <p:spPr>
          <a:xfrm>
            <a:off x="643466" y="1322616"/>
            <a:ext cx="10905059" cy="2651204"/>
          </a:xfrm>
          <a:effectLst>
            <a:outerShdw blurRad="50800" dist="38100" dir="2700000" algn="tl" rotWithShape="0">
              <a:prstClr val="black">
                <a:alpha val="40000"/>
              </a:prstClr>
            </a:outerShdw>
          </a:effectLst>
        </p:spPr>
        <p:txBody>
          <a:bodyPr>
            <a:normAutofit/>
          </a:bodyPr>
          <a:lstStyle/>
          <a:p>
            <a:pPr algn="ctr"/>
            <a:r>
              <a:rPr kumimoji="1" lang="ja-JP" altLang="en-US" sz="5400">
                <a:solidFill>
                  <a:schemeClr val="tx1"/>
                </a:solidFill>
              </a:rPr>
              <a:t>第一回読本</a:t>
            </a:r>
            <a:r>
              <a:rPr kumimoji="1" lang="en-US" altLang="ja-JP" sz="5400" dirty="0">
                <a:solidFill>
                  <a:schemeClr val="tx1"/>
                </a:solidFill>
              </a:rPr>
              <a:t>LT</a:t>
            </a:r>
            <a:r>
              <a:rPr kumimoji="1" lang="ja-JP" altLang="en-US" sz="5400">
                <a:solidFill>
                  <a:schemeClr val="tx1"/>
                </a:solidFill>
              </a:rPr>
              <a:t>大会</a:t>
            </a:r>
            <a:br>
              <a:rPr kumimoji="1" lang="en-US" altLang="ja-JP" sz="5400" dirty="0">
                <a:solidFill>
                  <a:schemeClr val="tx1"/>
                </a:solidFill>
              </a:rPr>
            </a:br>
            <a:r>
              <a:rPr lang="ja-JP" altLang="en-US" sz="3200">
                <a:solidFill>
                  <a:schemeClr val="tx1"/>
                </a:solidFill>
              </a:rPr>
              <a:t>吉田ゼミ</a:t>
            </a:r>
            <a:r>
              <a:rPr lang="en-US" altLang="ja-JP" sz="3200" dirty="0" err="1">
                <a:solidFill>
                  <a:schemeClr val="tx1"/>
                </a:solidFill>
              </a:rPr>
              <a:t>AtCODER</a:t>
            </a:r>
            <a:r>
              <a:rPr lang="ja-JP" altLang="en-US" sz="3200">
                <a:solidFill>
                  <a:schemeClr val="tx1"/>
                </a:solidFill>
              </a:rPr>
              <a:t>部</a:t>
            </a:r>
            <a:endParaRPr kumimoji="1" lang="ja-JP" altLang="en-US" sz="3200">
              <a:solidFill>
                <a:schemeClr val="tx1"/>
              </a:solidFill>
            </a:endParaRPr>
          </a:p>
        </p:txBody>
      </p:sp>
      <p:sp>
        <p:nvSpPr>
          <p:cNvPr id="3" name="字幕 2">
            <a:extLst>
              <a:ext uri="{FF2B5EF4-FFF2-40B4-BE49-F238E27FC236}">
                <a16:creationId xmlns:a16="http://schemas.microsoft.com/office/drawing/2014/main" id="{57EC9069-06B7-28F7-FC62-1F8EA3752638}"/>
              </a:ext>
            </a:extLst>
          </p:cNvPr>
          <p:cNvSpPr>
            <a:spLocks noGrp="1"/>
          </p:cNvSpPr>
          <p:nvPr>
            <p:ph type="subTitle" idx="1"/>
          </p:nvPr>
        </p:nvSpPr>
        <p:spPr>
          <a:xfrm>
            <a:off x="643466" y="4133135"/>
            <a:ext cx="10902016" cy="1008767"/>
          </a:xfrm>
          <a:effectLst>
            <a:outerShdw blurRad="50800" dist="38100" dir="2700000" algn="tl" rotWithShape="0">
              <a:prstClr val="black">
                <a:alpha val="40000"/>
              </a:prstClr>
            </a:outerShdw>
          </a:effectLst>
        </p:spPr>
        <p:txBody>
          <a:bodyPr>
            <a:normAutofit/>
          </a:bodyPr>
          <a:lstStyle/>
          <a:p>
            <a:pPr algn="ctr"/>
            <a:r>
              <a:rPr kumimoji="1" lang="ja-JP" altLang="en-US" sz="2000">
                <a:solidFill>
                  <a:schemeClr val="tx1"/>
                </a:solidFill>
              </a:rPr>
              <a:t>宮城ひゅうが</a:t>
            </a:r>
          </a:p>
        </p:txBody>
      </p:sp>
      <p:sp>
        <p:nvSpPr>
          <p:cNvPr id="5" name="スライド番号プレースホルダー 4">
            <a:extLst>
              <a:ext uri="{FF2B5EF4-FFF2-40B4-BE49-F238E27FC236}">
                <a16:creationId xmlns:a16="http://schemas.microsoft.com/office/drawing/2014/main" id="{5B9DD7C1-9E5D-9B68-424A-221186B3A4B2}"/>
              </a:ext>
            </a:extLst>
          </p:cNvPr>
          <p:cNvSpPr>
            <a:spLocks noGrp="1"/>
          </p:cNvSpPr>
          <p:nvPr>
            <p:ph type="sldNum" sz="quarter" idx="12"/>
          </p:nvPr>
        </p:nvSpPr>
        <p:spPr/>
        <p:txBody>
          <a:bodyPr/>
          <a:lstStyle/>
          <a:p>
            <a:fld id="{A7CD31F4-64FA-4BA0-9498-67783267A8C8}" type="slidenum">
              <a:rPr lang="en-US" smtClean="0">
                <a:solidFill>
                  <a:schemeClr val="bg1"/>
                </a:solidFill>
              </a:rPr>
              <a:t>1</a:t>
            </a:fld>
            <a:endParaRPr lang="en-US" dirty="0">
              <a:solidFill>
                <a:schemeClr val="bg1"/>
              </a:solidFill>
            </a:endParaRPr>
          </a:p>
        </p:txBody>
      </p:sp>
    </p:spTree>
    <p:extLst>
      <p:ext uri="{BB962C8B-B14F-4D97-AF65-F5344CB8AC3E}">
        <p14:creationId xmlns:p14="http://schemas.microsoft.com/office/powerpoint/2010/main" val="221521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7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E8CE499-6A83-1632-49F9-E815F15FFB1F}"/>
              </a:ext>
            </a:extLst>
          </p:cNvPr>
          <p:cNvSpPr>
            <a:spLocks noGrp="1"/>
          </p:cNvSpPr>
          <p:nvPr>
            <p:ph type="title"/>
          </p:nvPr>
        </p:nvSpPr>
        <p:spPr>
          <a:xfrm>
            <a:off x="1141413" y="643467"/>
            <a:ext cx="7696199" cy="1079989"/>
          </a:xfrm>
        </p:spPr>
        <p:txBody>
          <a:bodyPr>
            <a:normAutofit fontScale="90000"/>
          </a:bodyPr>
          <a:lstStyle/>
          <a:p>
            <a:pPr>
              <a:lnSpc>
                <a:spcPct val="90000"/>
              </a:lnSpc>
            </a:pPr>
            <a:r>
              <a:rPr lang="en" altLang="ja-JP" sz="2800" b="1" i="0" dirty="0">
                <a:effectLst/>
                <a:latin typeface="YakuHanJPs"/>
              </a:rPr>
              <a:t>AI</a:t>
            </a:r>
            <a:r>
              <a:rPr lang="ja-JP" altLang="en-US" sz="2800" b="1" i="0">
                <a:effectLst/>
                <a:latin typeface="YakuHanJPs"/>
              </a:rPr>
              <a:t>に描かせた絵を</a:t>
            </a:r>
            <a:r>
              <a:rPr lang="en" altLang="ja-JP" sz="2800" b="1" i="0" dirty="0">
                <a:effectLst/>
                <a:latin typeface="YakuHanJPs"/>
              </a:rPr>
              <a:t>AI</a:t>
            </a:r>
            <a:r>
              <a:rPr lang="ja-JP" altLang="en-US" sz="2800" b="1" i="0">
                <a:effectLst/>
                <a:latin typeface="YakuHanJPs"/>
              </a:rPr>
              <a:t>でリアルタイムな</a:t>
            </a:r>
            <a:br>
              <a:rPr lang="en-US" altLang="ja-JP" sz="2800" b="1" i="0" dirty="0">
                <a:effectLst/>
                <a:latin typeface="YakuHanJPs"/>
              </a:rPr>
            </a:br>
            <a:r>
              <a:rPr lang="ja-JP" altLang="en-US" sz="2800" b="1" i="0">
                <a:effectLst/>
                <a:latin typeface="YakuHanJPs"/>
              </a:rPr>
              <a:t>フェイストラッキングで動かしてみた </a:t>
            </a:r>
            <a:r>
              <a:rPr lang="en-US" altLang="ja-JP" sz="2800" b="1" i="0" dirty="0">
                <a:effectLst/>
                <a:latin typeface="YakuHanJPs"/>
              </a:rPr>
              <a:t>(</a:t>
            </a:r>
            <a:r>
              <a:rPr lang="en-US" altLang="ja-JP" sz="2800" b="1" i="0" dirty="0" err="1">
                <a:effectLst/>
                <a:latin typeface="YakuHanJPs"/>
              </a:rPr>
              <a:t>qittA</a:t>
            </a:r>
            <a:r>
              <a:rPr lang="en-US" altLang="ja-JP" sz="2800" b="1" i="0" dirty="0">
                <a:effectLst/>
                <a:latin typeface="YakuHanJPs"/>
              </a:rPr>
              <a:t>)</a:t>
            </a:r>
            <a:br>
              <a:rPr lang="ja-JP" altLang="en-US" sz="2300" b="1" i="0">
                <a:effectLst/>
                <a:latin typeface="YakuHanJPs"/>
              </a:rPr>
            </a:br>
            <a:endParaRPr kumimoji="1" lang="ja-JP" altLang="en-US" sz="2300"/>
          </a:p>
        </p:txBody>
      </p:sp>
      <p:sp>
        <p:nvSpPr>
          <p:cNvPr id="3" name="コンテンツ プレースホルダー 2">
            <a:extLst>
              <a:ext uri="{FF2B5EF4-FFF2-40B4-BE49-F238E27FC236}">
                <a16:creationId xmlns:a16="http://schemas.microsoft.com/office/drawing/2014/main" id="{C805AF0A-1273-3FFA-FCCB-CE206959D796}"/>
              </a:ext>
            </a:extLst>
          </p:cNvPr>
          <p:cNvSpPr>
            <a:spLocks noGrp="1"/>
          </p:cNvSpPr>
          <p:nvPr>
            <p:ph idx="1"/>
          </p:nvPr>
        </p:nvSpPr>
        <p:spPr>
          <a:xfrm>
            <a:off x="225893" y="2345775"/>
            <a:ext cx="5794811" cy="4219512"/>
          </a:xfrm>
        </p:spPr>
        <p:txBody>
          <a:bodyPr>
            <a:normAutofit/>
          </a:bodyPr>
          <a:lstStyle/>
          <a:p>
            <a:pPr marL="0" indent="0">
              <a:buNone/>
            </a:pPr>
            <a:r>
              <a:rPr lang="ja-JP" altLang="en-US"/>
              <a:t>昨今話題の</a:t>
            </a:r>
            <a:r>
              <a:rPr lang="en-US" altLang="ja-JP" dirty="0"/>
              <a:t>STABLE DIFFUSION </a:t>
            </a:r>
            <a:r>
              <a:rPr lang="ja-JP" altLang="en-US"/>
              <a:t>や</a:t>
            </a:r>
            <a:r>
              <a:rPr lang="en-US" altLang="ja-JP" dirty="0"/>
              <a:t> NOVEL AI </a:t>
            </a:r>
            <a:r>
              <a:rPr lang="ja-JP" altLang="en-US"/>
              <a:t>から生成して絵をクロップして（切り抜いて）、</a:t>
            </a:r>
            <a:r>
              <a:rPr lang="en-US" altLang="ja-JP" dirty="0"/>
              <a:t>LIVE2D </a:t>
            </a:r>
            <a:r>
              <a:rPr lang="ja-JP" altLang="en-US"/>
              <a:t>のように表情を加えてみたという内容の記事。顔だけ動く（それだけでもすごいけど）</a:t>
            </a:r>
            <a:endParaRPr lang="en-US" altLang="ja-JP" dirty="0"/>
          </a:p>
          <a:p>
            <a:pPr marL="0" indent="0">
              <a:buNone/>
            </a:pPr>
            <a:r>
              <a:rPr lang="ja-JP" altLang="en-US"/>
              <a:t>将来的には</a:t>
            </a:r>
            <a:r>
              <a:rPr lang="en-US" altLang="ja-JP" dirty="0"/>
              <a:t>LIVE 2D</a:t>
            </a:r>
            <a:r>
              <a:rPr lang="ja-JP" altLang="en-US"/>
              <a:t>職人までいなくなるのか</a:t>
            </a:r>
            <a:r>
              <a:rPr lang="en-US" altLang="ja-JP" dirty="0"/>
              <a:t>…?</a:t>
            </a:r>
          </a:p>
          <a:p>
            <a:pPr marL="0" indent="0">
              <a:buNone/>
            </a:pPr>
            <a:endParaRPr kumimoji="1" lang="en-US" altLang="ja-JP" dirty="0"/>
          </a:p>
          <a:p>
            <a:pPr marL="0" indent="0">
              <a:buNone/>
            </a:pPr>
            <a:r>
              <a:rPr kumimoji="1" lang="ja-JP" altLang="en-US" sz="1400"/>
              <a:t>リンク</a:t>
            </a:r>
            <a:r>
              <a:rPr kumimoji="1" lang="en-US" altLang="ja-JP" sz="1400" dirty="0"/>
              <a:t>: </a:t>
            </a:r>
          </a:p>
          <a:p>
            <a:pPr marL="0" indent="0">
              <a:buNone/>
            </a:pPr>
            <a:r>
              <a:rPr kumimoji="1" lang="en" altLang="ja-JP" sz="1100" dirty="0"/>
              <a:t>https://</a:t>
            </a:r>
            <a:r>
              <a:rPr kumimoji="1" lang="en" altLang="ja-JP" sz="1100" dirty="0" err="1"/>
              <a:t>qiita.com</a:t>
            </a:r>
            <a:r>
              <a:rPr kumimoji="1" lang="en" altLang="ja-JP" sz="1100" dirty="0"/>
              <a:t>/are-38a/items/1b967042393f399cd9be#ai%E3%81%A7%E7%B5%B5%E3%82%92%E5%8B%95%E3%81%8B%E3%81%99</a:t>
            </a:r>
            <a:endParaRPr kumimoji="1" lang="ja-JP" altLang="en-US" sz="1100"/>
          </a:p>
        </p:txBody>
      </p:sp>
      <p:pic>
        <p:nvPicPr>
          <p:cNvPr id="4" name="オンライン メディア 3">
            <a:hlinkClick r:id="" action="ppaction://media"/>
            <a:extLst>
              <a:ext uri="{FF2B5EF4-FFF2-40B4-BE49-F238E27FC236}">
                <a16:creationId xmlns:a16="http://schemas.microsoft.com/office/drawing/2014/main" id="{2C287CAA-217F-EA1D-F0DA-AAAED299B279}"/>
              </a:ext>
            </a:extLst>
          </p:cNvPr>
          <p:cNvPicPr>
            <a:picLocks noRot="1" noChangeAspect="1"/>
          </p:cNvPicPr>
          <p:nvPr>
            <a:videoFile r:link="rId1"/>
          </p:nvPr>
        </p:nvPicPr>
        <p:blipFill>
          <a:blip r:embed="rId3"/>
          <a:stretch>
            <a:fillRect/>
          </a:stretch>
        </p:blipFill>
        <p:spPr>
          <a:xfrm>
            <a:off x="6246597" y="2696529"/>
            <a:ext cx="5794812" cy="3274069"/>
          </a:xfrm>
          <a:prstGeom prst="rect">
            <a:avLst/>
          </a:prstGeom>
        </p:spPr>
      </p:pic>
      <p:sp>
        <p:nvSpPr>
          <p:cNvPr id="5" name="スライド番号プレースホルダー 4">
            <a:extLst>
              <a:ext uri="{FF2B5EF4-FFF2-40B4-BE49-F238E27FC236}">
                <a16:creationId xmlns:a16="http://schemas.microsoft.com/office/drawing/2014/main" id="{0F78E280-641F-7EC7-6F50-84357C3B61F5}"/>
              </a:ext>
            </a:extLst>
          </p:cNvPr>
          <p:cNvSpPr>
            <a:spLocks noGrp="1"/>
          </p:cNvSpPr>
          <p:nvPr>
            <p:ph type="sldNum" sz="quarter" idx="12"/>
          </p:nvPr>
        </p:nvSpPr>
        <p:spPr>
          <a:xfrm>
            <a:off x="11490242" y="6382724"/>
            <a:ext cx="551167" cy="365125"/>
          </a:xfrm>
        </p:spPr>
        <p:txBody>
          <a:bodyPr/>
          <a:lstStyle/>
          <a:p>
            <a:fld id="{A7CD31F4-64FA-4BA0-9498-67783267A8C8}" type="slidenum">
              <a:rPr lang="en-US" sz="2000" smtClean="0"/>
              <a:t>10</a:t>
            </a:fld>
            <a:endParaRPr lang="en-US" dirty="0"/>
          </a:p>
        </p:txBody>
      </p:sp>
    </p:spTree>
    <p:extLst>
      <p:ext uri="{BB962C8B-B14F-4D97-AF65-F5344CB8AC3E}">
        <p14:creationId xmlns:p14="http://schemas.microsoft.com/office/powerpoint/2010/main" val="1812659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2FF961D-2F27-380C-21BA-8604824A659D}"/>
              </a:ext>
            </a:extLst>
          </p:cNvPr>
          <p:cNvSpPr>
            <a:spLocks noGrp="1"/>
          </p:cNvSpPr>
          <p:nvPr>
            <p:ph type="title"/>
          </p:nvPr>
        </p:nvSpPr>
        <p:spPr>
          <a:xfrm>
            <a:off x="1141413" y="643467"/>
            <a:ext cx="7696199" cy="1079989"/>
          </a:xfrm>
        </p:spPr>
        <p:txBody>
          <a:bodyPr>
            <a:normAutofit/>
          </a:bodyPr>
          <a:lstStyle/>
          <a:p>
            <a:pPr>
              <a:lnSpc>
                <a:spcPct val="90000"/>
              </a:lnSpc>
            </a:pPr>
            <a:r>
              <a:rPr lang="ja-JP" altLang="en-US" sz="2300" b="1" i="0">
                <a:effectLst/>
                <a:latin typeface="游ゴシック" panose="020B0400000000000000" pitchFamily="34" charset="-128"/>
                <a:ea typeface="游ゴシック" panose="020B0400000000000000" pitchFamily="34" charset="-128"/>
              </a:rPr>
              <a:t>コマンドプロンプトで手間がかかる作業が一瞬で完了、画面で操作の流れを追う</a:t>
            </a:r>
            <a:r>
              <a:rPr lang="en-US" altLang="ja-JP" sz="2300" b="1" i="0" dirty="0">
                <a:effectLst/>
                <a:latin typeface="游ゴシック" panose="020B0400000000000000" pitchFamily="34" charset="-128"/>
                <a:ea typeface="游ゴシック" panose="020B0400000000000000" pitchFamily="34" charset="-128"/>
              </a:rPr>
              <a:t>(</a:t>
            </a:r>
            <a:r>
              <a:rPr lang="ja-JP" altLang="en-US" sz="2300" b="1" i="0">
                <a:effectLst/>
                <a:latin typeface="游ゴシック" panose="020B0400000000000000" pitchFamily="34" charset="-128"/>
                <a:ea typeface="游ゴシック" panose="020B0400000000000000" pitchFamily="34" charset="-128"/>
              </a:rPr>
              <a:t>日経</a:t>
            </a:r>
            <a:r>
              <a:rPr lang="en-US" altLang="ja-JP" sz="2300" b="1" i="0" dirty="0" err="1">
                <a:effectLst/>
                <a:latin typeface="游ゴシック" panose="020B0400000000000000" pitchFamily="34" charset="-128"/>
                <a:ea typeface="游ゴシック" panose="020B0400000000000000" pitchFamily="34" charset="-128"/>
              </a:rPr>
              <a:t>Xtech</a:t>
            </a:r>
            <a:r>
              <a:rPr lang="en-US" altLang="ja-JP" sz="2300" b="1" i="0" dirty="0">
                <a:effectLst/>
                <a:latin typeface="游ゴシック" panose="020B0400000000000000" pitchFamily="34" charset="-128"/>
                <a:ea typeface="游ゴシック" panose="020B0400000000000000" pitchFamily="34" charset="-128"/>
              </a:rPr>
              <a:t>)</a:t>
            </a:r>
            <a:br>
              <a:rPr lang="ja-JP" altLang="en-US" sz="2300" b="1" i="0">
                <a:effectLst/>
                <a:latin typeface="游ゴシック" panose="020B0400000000000000" pitchFamily="34" charset="-128"/>
                <a:ea typeface="游ゴシック" panose="020B0400000000000000" pitchFamily="34" charset="-128"/>
              </a:rPr>
            </a:br>
            <a:endParaRPr kumimoji="1" lang="ja-JP" altLang="en-US" sz="2300"/>
          </a:p>
        </p:txBody>
      </p:sp>
      <p:sp>
        <p:nvSpPr>
          <p:cNvPr id="3" name="コンテンツ プレースホルダー 2">
            <a:extLst>
              <a:ext uri="{FF2B5EF4-FFF2-40B4-BE49-F238E27FC236}">
                <a16:creationId xmlns:a16="http://schemas.microsoft.com/office/drawing/2014/main" id="{0E52EA1B-DA04-BF0A-01B9-197144D69968}"/>
              </a:ext>
            </a:extLst>
          </p:cNvPr>
          <p:cNvSpPr>
            <a:spLocks noGrp="1"/>
          </p:cNvSpPr>
          <p:nvPr>
            <p:ph idx="1"/>
          </p:nvPr>
        </p:nvSpPr>
        <p:spPr>
          <a:xfrm>
            <a:off x="1008114" y="1918439"/>
            <a:ext cx="10175771" cy="3416406"/>
          </a:xfrm>
        </p:spPr>
        <p:txBody>
          <a:bodyPr>
            <a:normAutofit/>
          </a:bodyPr>
          <a:lstStyle/>
          <a:p>
            <a:pPr marL="0" indent="0">
              <a:buNone/>
            </a:pPr>
            <a:r>
              <a:rPr lang="ja-JP" altLang="en-US"/>
              <a:t>日経</a:t>
            </a:r>
            <a:r>
              <a:rPr lang="en-US" altLang="ja-JP" dirty="0"/>
              <a:t>BP </a:t>
            </a:r>
            <a:r>
              <a:rPr lang="ja-JP" altLang="en-US"/>
              <a:t>日経</a:t>
            </a:r>
            <a:r>
              <a:rPr lang="en-US" altLang="ja-JP" dirty="0"/>
              <a:t>XTECH</a:t>
            </a:r>
            <a:r>
              <a:rPr lang="ja-JP" altLang="en-US"/>
              <a:t>の連載企画「攻略</a:t>
            </a:r>
            <a:r>
              <a:rPr lang="en-US" altLang="ja-JP" dirty="0"/>
              <a:t>!</a:t>
            </a:r>
            <a:r>
              <a:rPr lang="ja-JP" altLang="en-US"/>
              <a:t>コマンドプロンプト」からコマンドプロンプトからアプリを立ち上げて、手間を省こうという内容の記事。</a:t>
            </a:r>
            <a:endParaRPr lang="en-US" altLang="ja-JP" dirty="0"/>
          </a:p>
          <a:p>
            <a:pPr marL="0" indent="0">
              <a:buNone/>
            </a:pPr>
            <a:endParaRPr lang="en-US" altLang="ja-JP" dirty="0"/>
          </a:p>
          <a:p>
            <a:pPr marL="0" indent="0">
              <a:buNone/>
            </a:pPr>
            <a:r>
              <a:rPr lang="ja-JP" altLang="en-US" b="1"/>
              <a:t>便利な</a:t>
            </a:r>
            <a:r>
              <a:rPr lang="en-US" altLang="ja-JP" b="1" dirty="0"/>
              <a:t> start </a:t>
            </a:r>
            <a:r>
              <a:rPr lang="ja-JP" altLang="en-US" b="1"/>
              <a:t>コマンド</a:t>
            </a:r>
            <a:endParaRPr lang="en-US" altLang="ja-JP" b="1" dirty="0"/>
          </a:p>
          <a:p>
            <a:pPr marL="0" indent="0">
              <a:buNone/>
            </a:pPr>
            <a:r>
              <a:rPr lang="ja-JP" altLang="en-US" sz="1400"/>
              <a:t>通常コマンドラインからアプリを起動させるにはフルパスを入力しなければならない</a:t>
            </a:r>
            <a:endParaRPr lang="en-US" altLang="ja-JP" sz="1400" dirty="0"/>
          </a:p>
          <a:p>
            <a:pPr marL="0" indent="0">
              <a:buNone/>
            </a:pPr>
            <a:endParaRPr lang="en-US" altLang="ja-JP" dirty="0"/>
          </a:p>
          <a:p>
            <a:pPr marL="0" indent="0">
              <a:buNone/>
            </a:pPr>
            <a:endParaRPr lang="en-US" altLang="ja-JP" dirty="0"/>
          </a:p>
        </p:txBody>
      </p:sp>
      <p:sp>
        <p:nvSpPr>
          <p:cNvPr id="4" name="正方形/長方形 3">
            <a:extLst>
              <a:ext uri="{FF2B5EF4-FFF2-40B4-BE49-F238E27FC236}">
                <a16:creationId xmlns:a16="http://schemas.microsoft.com/office/drawing/2014/main" id="{6A9241A1-D439-5B4E-88F4-C3B50686582F}"/>
              </a:ext>
            </a:extLst>
          </p:cNvPr>
          <p:cNvSpPr/>
          <p:nvPr/>
        </p:nvSpPr>
        <p:spPr>
          <a:xfrm>
            <a:off x="1047698" y="4233162"/>
            <a:ext cx="8560727" cy="80752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kumimoji="1" lang="en-US" altLang="ja-JP" sz="1400" dirty="0"/>
              <a:t>¥</a:t>
            </a:r>
            <a:r>
              <a:rPr kumimoji="1" lang="en-US" altLang="ja-JP" sz="1400" dirty="0" err="1"/>
              <a:t>Users¥PChoge¥User</a:t>
            </a:r>
            <a:r>
              <a:rPr kumimoji="1" lang="en-US" altLang="ja-JP" sz="1400" dirty="0"/>
              <a:t>&gt; “C ¥Program Files¥ (x86) ¥</a:t>
            </a:r>
            <a:r>
              <a:rPr kumimoji="1" lang="en-US" altLang="ja-JP" sz="1400" dirty="0" err="1"/>
              <a:t>Google¥Chrome¥Application¥Chrome.exe</a:t>
            </a:r>
            <a:r>
              <a:rPr kumimoji="1" lang="en-US" altLang="ja-JP" sz="1400" dirty="0"/>
              <a:t>”</a:t>
            </a:r>
            <a:endParaRPr kumimoji="1" lang="ja-JP" altLang="en-US" sz="1400"/>
          </a:p>
        </p:txBody>
      </p:sp>
      <p:sp>
        <p:nvSpPr>
          <p:cNvPr id="5" name="正方形/長方形 4">
            <a:extLst>
              <a:ext uri="{FF2B5EF4-FFF2-40B4-BE49-F238E27FC236}">
                <a16:creationId xmlns:a16="http://schemas.microsoft.com/office/drawing/2014/main" id="{B554C1B1-3C28-8CF5-9E05-D03FA1B0F50E}"/>
              </a:ext>
            </a:extLst>
          </p:cNvPr>
          <p:cNvSpPr/>
          <p:nvPr/>
        </p:nvSpPr>
        <p:spPr>
          <a:xfrm>
            <a:off x="1047698" y="5689693"/>
            <a:ext cx="8525101" cy="87877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kumimoji="1" lang="en-US" altLang="ja-JP" sz="1400" dirty="0"/>
              <a:t>¥</a:t>
            </a:r>
            <a:r>
              <a:rPr kumimoji="1" lang="en-US" altLang="ja-JP" sz="1400" dirty="0" err="1"/>
              <a:t>Users¥PChoge¥User</a:t>
            </a:r>
            <a:r>
              <a:rPr kumimoji="1" lang="en-US" altLang="ja-JP" sz="1400" dirty="0"/>
              <a:t>&gt;  start chrome</a:t>
            </a:r>
            <a:endParaRPr kumimoji="1" lang="ja-JP" altLang="en-US" sz="1400"/>
          </a:p>
        </p:txBody>
      </p:sp>
      <p:sp>
        <p:nvSpPr>
          <p:cNvPr id="6" name="テキスト ボックス 5">
            <a:extLst>
              <a:ext uri="{FF2B5EF4-FFF2-40B4-BE49-F238E27FC236}">
                <a16:creationId xmlns:a16="http://schemas.microsoft.com/office/drawing/2014/main" id="{F68D3568-1AB7-C44B-1E0F-86AC3EE803AD}"/>
              </a:ext>
            </a:extLst>
          </p:cNvPr>
          <p:cNvSpPr txBox="1"/>
          <p:nvPr/>
        </p:nvSpPr>
        <p:spPr>
          <a:xfrm>
            <a:off x="1008114" y="5246271"/>
            <a:ext cx="7337569" cy="307777"/>
          </a:xfrm>
          <a:prstGeom prst="rect">
            <a:avLst/>
          </a:prstGeom>
          <a:noFill/>
        </p:spPr>
        <p:txBody>
          <a:bodyPr wrap="square" rtlCol="0">
            <a:spAutoFit/>
          </a:bodyPr>
          <a:lstStyle/>
          <a:p>
            <a:r>
              <a:rPr kumimoji="1" lang="en-US" altLang="ja-JP" sz="1400" dirty="0"/>
              <a:t>start </a:t>
            </a:r>
            <a:r>
              <a:rPr kumimoji="1" lang="ja-JP" altLang="en-US" sz="1400"/>
              <a:t>コマンドを使えば、これだけで</a:t>
            </a:r>
            <a:r>
              <a:rPr kumimoji="1" lang="en-US" altLang="ja-JP" sz="1400" dirty="0"/>
              <a:t>Chrome </a:t>
            </a:r>
            <a:r>
              <a:rPr kumimoji="1" lang="ja-JP" altLang="en-US" sz="1400"/>
              <a:t>が立ちあがる</a:t>
            </a:r>
          </a:p>
        </p:txBody>
      </p:sp>
      <p:sp>
        <p:nvSpPr>
          <p:cNvPr id="7" name="スライド番号プレースホルダー 6">
            <a:extLst>
              <a:ext uri="{FF2B5EF4-FFF2-40B4-BE49-F238E27FC236}">
                <a16:creationId xmlns:a16="http://schemas.microsoft.com/office/drawing/2014/main" id="{49079719-8FF5-9E5C-BDF9-02B7724CA74F}"/>
              </a:ext>
            </a:extLst>
          </p:cNvPr>
          <p:cNvSpPr>
            <a:spLocks noGrp="1"/>
          </p:cNvSpPr>
          <p:nvPr>
            <p:ph type="sldNum" sz="quarter" idx="12"/>
          </p:nvPr>
        </p:nvSpPr>
        <p:spPr>
          <a:xfrm>
            <a:off x="11535290" y="6385904"/>
            <a:ext cx="551167" cy="365125"/>
          </a:xfrm>
        </p:spPr>
        <p:txBody>
          <a:bodyPr/>
          <a:lstStyle/>
          <a:p>
            <a:fld id="{A7CD31F4-64FA-4BA0-9498-67783267A8C8}" type="slidenum">
              <a:rPr lang="en-US" sz="2000" smtClean="0"/>
              <a:t>11</a:t>
            </a:fld>
            <a:endParaRPr lang="en-US" dirty="0"/>
          </a:p>
        </p:txBody>
      </p:sp>
    </p:spTree>
    <p:extLst>
      <p:ext uri="{BB962C8B-B14F-4D97-AF65-F5344CB8AC3E}">
        <p14:creationId xmlns:p14="http://schemas.microsoft.com/office/powerpoint/2010/main" val="10598071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70AE79-1899-DC02-3AF3-84CD6B2607EA}"/>
              </a:ext>
            </a:extLst>
          </p:cNvPr>
          <p:cNvSpPr>
            <a:spLocks noGrp="1"/>
          </p:cNvSpPr>
          <p:nvPr>
            <p:ph type="title"/>
          </p:nvPr>
        </p:nvSpPr>
        <p:spPr>
          <a:xfrm>
            <a:off x="1141413" y="643467"/>
            <a:ext cx="7696199" cy="1079989"/>
          </a:xfrm>
        </p:spPr>
        <p:txBody>
          <a:bodyPr>
            <a:normAutofit/>
          </a:bodyPr>
          <a:lstStyle/>
          <a:p>
            <a:pPr>
              <a:lnSpc>
                <a:spcPct val="90000"/>
              </a:lnSpc>
            </a:pPr>
            <a:r>
              <a:rPr lang="ja-JP" altLang="en-US" sz="2300" b="1" i="0">
                <a:effectLst/>
                <a:latin typeface="游ゴシック" panose="020B0400000000000000" pitchFamily="34" charset="-128"/>
                <a:ea typeface="游ゴシック" panose="020B0400000000000000" pitchFamily="34" charset="-128"/>
              </a:rPr>
              <a:t>コマンドプロンプトで手間がかかる作業が一瞬で完了、画面で操作の流れを追う</a:t>
            </a:r>
            <a:r>
              <a:rPr lang="en-US" altLang="ja-JP" sz="2300" b="1" i="0" dirty="0">
                <a:effectLst/>
                <a:latin typeface="游ゴシック" panose="020B0400000000000000" pitchFamily="34" charset="-128"/>
                <a:ea typeface="游ゴシック" panose="020B0400000000000000" pitchFamily="34" charset="-128"/>
              </a:rPr>
              <a:t>(</a:t>
            </a:r>
            <a:r>
              <a:rPr lang="ja-JP" altLang="en-US" sz="2300" b="1" i="0">
                <a:effectLst/>
                <a:latin typeface="游ゴシック" panose="020B0400000000000000" pitchFamily="34" charset="-128"/>
                <a:ea typeface="游ゴシック" panose="020B0400000000000000" pitchFamily="34" charset="-128"/>
              </a:rPr>
              <a:t>日経</a:t>
            </a:r>
            <a:r>
              <a:rPr lang="en-US" altLang="ja-JP" sz="2300" b="1" i="0" dirty="0" err="1">
                <a:effectLst/>
                <a:latin typeface="游ゴシック" panose="020B0400000000000000" pitchFamily="34" charset="-128"/>
                <a:ea typeface="游ゴシック" panose="020B0400000000000000" pitchFamily="34" charset="-128"/>
              </a:rPr>
              <a:t>Xtech</a:t>
            </a:r>
            <a:r>
              <a:rPr lang="en-US" altLang="ja-JP" sz="2300" b="1" i="0" dirty="0">
                <a:effectLst/>
                <a:latin typeface="游ゴシック" panose="020B0400000000000000" pitchFamily="34" charset="-128"/>
                <a:ea typeface="游ゴシック" panose="020B0400000000000000" pitchFamily="34" charset="-128"/>
              </a:rPr>
              <a:t>)</a:t>
            </a:r>
            <a:br>
              <a:rPr lang="ja-JP" altLang="en-US" sz="2300" b="1" i="0">
                <a:effectLst/>
                <a:latin typeface="游ゴシック" panose="020B0400000000000000" pitchFamily="34" charset="-128"/>
                <a:ea typeface="游ゴシック" panose="020B0400000000000000" pitchFamily="34" charset="-128"/>
              </a:rPr>
            </a:br>
            <a:endParaRPr kumimoji="1" lang="ja-JP" altLang="en-US" sz="2300"/>
          </a:p>
        </p:txBody>
      </p:sp>
      <p:sp>
        <p:nvSpPr>
          <p:cNvPr id="3" name="コンテンツ プレースホルダー 2">
            <a:extLst>
              <a:ext uri="{FF2B5EF4-FFF2-40B4-BE49-F238E27FC236}">
                <a16:creationId xmlns:a16="http://schemas.microsoft.com/office/drawing/2014/main" id="{E0509A4A-0A36-5735-533B-F088257455CB}"/>
              </a:ext>
            </a:extLst>
          </p:cNvPr>
          <p:cNvSpPr>
            <a:spLocks noGrp="1"/>
          </p:cNvSpPr>
          <p:nvPr>
            <p:ph idx="1"/>
          </p:nvPr>
        </p:nvSpPr>
        <p:spPr>
          <a:xfrm>
            <a:off x="1141413" y="980179"/>
            <a:ext cx="7696199" cy="3416406"/>
          </a:xfrm>
        </p:spPr>
        <p:txBody>
          <a:bodyPr>
            <a:normAutofit/>
          </a:bodyPr>
          <a:lstStyle/>
          <a:p>
            <a:pPr marL="0" indent="0">
              <a:buNone/>
            </a:pPr>
            <a:r>
              <a:rPr kumimoji="1" lang="ja-JP" altLang="en-US" sz="1600"/>
              <a:t>また、</a:t>
            </a:r>
            <a:r>
              <a:rPr kumimoji="1" lang="en-US" altLang="ja-JP" sz="1600" dirty="0"/>
              <a:t>guest </a:t>
            </a:r>
            <a:r>
              <a:rPr kumimoji="1" lang="ja-JP" altLang="en-US" sz="1600"/>
              <a:t>モードで</a:t>
            </a:r>
            <a:r>
              <a:rPr kumimoji="1" lang="en-US" altLang="ja-JP" sz="1600" dirty="0"/>
              <a:t>chrome </a:t>
            </a:r>
            <a:r>
              <a:rPr kumimoji="1" lang="ja-JP" altLang="en-US" sz="1600"/>
              <a:t>を立ち上げることもできるそう。</a:t>
            </a:r>
          </a:p>
        </p:txBody>
      </p:sp>
      <p:sp>
        <p:nvSpPr>
          <p:cNvPr id="4" name="正方形/長方形 3">
            <a:extLst>
              <a:ext uri="{FF2B5EF4-FFF2-40B4-BE49-F238E27FC236}">
                <a16:creationId xmlns:a16="http://schemas.microsoft.com/office/drawing/2014/main" id="{2B71CE44-188E-A546-540A-E438CB75DEBA}"/>
              </a:ext>
            </a:extLst>
          </p:cNvPr>
          <p:cNvSpPr/>
          <p:nvPr/>
        </p:nvSpPr>
        <p:spPr>
          <a:xfrm>
            <a:off x="1141410" y="3017467"/>
            <a:ext cx="8525101" cy="87877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kumimoji="1" lang="en-US" altLang="ja-JP" sz="1400" dirty="0"/>
              <a:t>¥</a:t>
            </a:r>
            <a:r>
              <a:rPr kumimoji="1" lang="en-US" altLang="ja-JP" sz="1400" dirty="0" err="1"/>
              <a:t>Users¥PChoge¥User</a:t>
            </a:r>
            <a:r>
              <a:rPr kumimoji="1" lang="en-US" altLang="ja-JP" sz="1400" dirty="0"/>
              <a:t>&gt;  start chrome /guest</a:t>
            </a:r>
            <a:endParaRPr kumimoji="1" lang="ja-JP" altLang="en-US" sz="1400"/>
          </a:p>
        </p:txBody>
      </p:sp>
      <p:sp>
        <p:nvSpPr>
          <p:cNvPr id="6" name="正方形/長方形 5">
            <a:extLst>
              <a:ext uri="{FF2B5EF4-FFF2-40B4-BE49-F238E27FC236}">
                <a16:creationId xmlns:a16="http://schemas.microsoft.com/office/drawing/2014/main" id="{51954D79-C56C-4780-84E7-D582941C6623}"/>
              </a:ext>
            </a:extLst>
          </p:cNvPr>
          <p:cNvSpPr/>
          <p:nvPr/>
        </p:nvSpPr>
        <p:spPr>
          <a:xfrm>
            <a:off x="1141410" y="4479773"/>
            <a:ext cx="8525101" cy="87877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kumimoji="1" lang="en-US" altLang="ja-JP" sz="1400" dirty="0"/>
              <a:t>¥</a:t>
            </a:r>
            <a:r>
              <a:rPr kumimoji="1" lang="en-US" altLang="ja-JP" sz="1400" dirty="0" err="1"/>
              <a:t>Users¥PChoge¥User</a:t>
            </a:r>
            <a:r>
              <a:rPr kumimoji="1" lang="en-US" altLang="ja-JP" sz="1400" dirty="0"/>
              <a:t>&gt;  start .</a:t>
            </a:r>
            <a:endParaRPr kumimoji="1" lang="ja-JP" altLang="en-US" sz="1400"/>
          </a:p>
        </p:txBody>
      </p:sp>
      <p:sp>
        <p:nvSpPr>
          <p:cNvPr id="9" name="テキスト ボックス 8">
            <a:extLst>
              <a:ext uri="{FF2B5EF4-FFF2-40B4-BE49-F238E27FC236}">
                <a16:creationId xmlns:a16="http://schemas.microsoft.com/office/drawing/2014/main" id="{3995C98D-7C7B-842A-F1F3-8324BC960E32}"/>
              </a:ext>
            </a:extLst>
          </p:cNvPr>
          <p:cNvSpPr txBox="1"/>
          <p:nvPr/>
        </p:nvSpPr>
        <p:spPr>
          <a:xfrm>
            <a:off x="1141410" y="4088808"/>
            <a:ext cx="10353902" cy="307777"/>
          </a:xfrm>
          <a:prstGeom prst="rect">
            <a:avLst/>
          </a:prstGeom>
          <a:noFill/>
        </p:spPr>
        <p:txBody>
          <a:bodyPr wrap="square" rtlCol="0">
            <a:spAutoFit/>
          </a:bodyPr>
          <a:lstStyle/>
          <a:p>
            <a:r>
              <a:rPr kumimoji="1" lang="en-US" altLang="ja-JP" sz="1400" dirty="0"/>
              <a:t>start . </a:t>
            </a:r>
            <a:r>
              <a:rPr kumimoji="1" lang="ja-JP" altLang="en-US" sz="1400"/>
              <a:t>と入力すると、カレントディレクトリをエクスプローラ（</a:t>
            </a:r>
            <a:r>
              <a:rPr kumimoji="1" lang="en-US" altLang="ja-JP" sz="1400" dirty="0"/>
              <a:t>MAC</a:t>
            </a:r>
            <a:r>
              <a:rPr kumimoji="1" lang="ja-JP" altLang="en-US" sz="1400"/>
              <a:t>でいう</a:t>
            </a:r>
            <a:r>
              <a:rPr kumimoji="1" lang="en-US" altLang="ja-JP" sz="1400" dirty="0"/>
              <a:t>Finder)</a:t>
            </a:r>
            <a:r>
              <a:rPr kumimoji="1" lang="ja-JP" altLang="en-US" sz="1400"/>
              <a:t>が立ち上がる</a:t>
            </a:r>
            <a:endParaRPr kumimoji="1" lang="en-US" altLang="ja-JP" sz="1400" dirty="0"/>
          </a:p>
        </p:txBody>
      </p:sp>
      <p:sp>
        <p:nvSpPr>
          <p:cNvPr id="11" name="テキスト ボックス 10">
            <a:extLst>
              <a:ext uri="{FF2B5EF4-FFF2-40B4-BE49-F238E27FC236}">
                <a16:creationId xmlns:a16="http://schemas.microsoft.com/office/drawing/2014/main" id="{4D249BB9-E7E1-13CA-3948-4AD215115A2B}"/>
              </a:ext>
            </a:extLst>
          </p:cNvPr>
          <p:cNvSpPr txBox="1"/>
          <p:nvPr/>
        </p:nvSpPr>
        <p:spPr>
          <a:xfrm>
            <a:off x="1141410" y="5739420"/>
            <a:ext cx="8525101" cy="584775"/>
          </a:xfrm>
          <a:prstGeom prst="rect">
            <a:avLst/>
          </a:prstGeom>
          <a:noFill/>
        </p:spPr>
        <p:txBody>
          <a:bodyPr wrap="square" rtlCol="0">
            <a:spAutoFit/>
          </a:bodyPr>
          <a:lstStyle/>
          <a:p>
            <a:r>
              <a:rPr kumimoji="1" lang="ja-JP" altLang="en-US" sz="1600"/>
              <a:t>実は、</a:t>
            </a:r>
            <a:r>
              <a:rPr kumimoji="1" lang="en-US" altLang="ja-JP" sz="1600" dirty="0"/>
              <a:t>MAC</a:t>
            </a:r>
            <a:r>
              <a:rPr kumimoji="1" lang="ja-JP" altLang="en-US" sz="1600"/>
              <a:t>にも似たようなコマンドが搭載されている。</a:t>
            </a:r>
            <a:endParaRPr kumimoji="1" lang="en-US" altLang="ja-JP" sz="1600" dirty="0"/>
          </a:p>
          <a:p>
            <a:r>
              <a:rPr kumimoji="1" lang="ja-JP" altLang="en-US" sz="1600"/>
              <a:t>挙動を動画で見てみよう</a:t>
            </a:r>
          </a:p>
        </p:txBody>
      </p:sp>
      <p:sp>
        <p:nvSpPr>
          <p:cNvPr id="12" name="スライド番号プレースホルダー 11">
            <a:extLst>
              <a:ext uri="{FF2B5EF4-FFF2-40B4-BE49-F238E27FC236}">
                <a16:creationId xmlns:a16="http://schemas.microsoft.com/office/drawing/2014/main" id="{18186C98-CB24-908D-EEED-C8B28A61A7FC}"/>
              </a:ext>
            </a:extLst>
          </p:cNvPr>
          <p:cNvSpPr>
            <a:spLocks noGrp="1"/>
          </p:cNvSpPr>
          <p:nvPr>
            <p:ph type="sldNum" sz="quarter" idx="12"/>
          </p:nvPr>
        </p:nvSpPr>
        <p:spPr>
          <a:xfrm>
            <a:off x="11495312" y="6324195"/>
            <a:ext cx="551167" cy="365125"/>
          </a:xfrm>
        </p:spPr>
        <p:txBody>
          <a:bodyPr/>
          <a:lstStyle/>
          <a:p>
            <a:fld id="{A7CD31F4-64FA-4BA0-9498-67783267A8C8}" type="slidenum">
              <a:rPr lang="en-US" sz="2000" smtClean="0"/>
              <a:t>12</a:t>
            </a:fld>
            <a:endParaRPr lang="en-US" sz="2000" dirty="0"/>
          </a:p>
        </p:txBody>
      </p:sp>
    </p:spTree>
    <p:extLst>
      <p:ext uri="{BB962C8B-B14F-4D97-AF65-F5344CB8AC3E}">
        <p14:creationId xmlns:p14="http://schemas.microsoft.com/office/powerpoint/2010/main" val="38019297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4" name="画面収録 2022-10-20 8.00.02.mov">
            <a:hlinkClick r:id="" action="ppaction://media"/>
            <a:extLst>
              <a:ext uri="{FF2B5EF4-FFF2-40B4-BE49-F238E27FC236}">
                <a16:creationId xmlns:a16="http://schemas.microsoft.com/office/drawing/2014/main" id="{81D9068D-1D48-0228-C579-90383B199DA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083896" y="140214"/>
            <a:ext cx="10024207" cy="6265576"/>
          </a:xfrm>
          <a:prstGeom prst="rect">
            <a:avLst/>
          </a:prstGeom>
        </p:spPr>
      </p:pic>
      <p:sp>
        <p:nvSpPr>
          <p:cNvPr id="5" name="スライド番号プレースホルダー 4">
            <a:extLst>
              <a:ext uri="{FF2B5EF4-FFF2-40B4-BE49-F238E27FC236}">
                <a16:creationId xmlns:a16="http://schemas.microsoft.com/office/drawing/2014/main" id="{A7D6EF7E-5C81-D66F-D4C4-BD6F85DEF426}"/>
              </a:ext>
            </a:extLst>
          </p:cNvPr>
          <p:cNvSpPr>
            <a:spLocks noGrp="1"/>
          </p:cNvSpPr>
          <p:nvPr>
            <p:ph type="sldNum" sz="quarter" idx="12"/>
          </p:nvPr>
        </p:nvSpPr>
        <p:spPr>
          <a:xfrm>
            <a:off x="11523414" y="6405790"/>
            <a:ext cx="551167" cy="365125"/>
          </a:xfrm>
        </p:spPr>
        <p:txBody>
          <a:bodyPr/>
          <a:lstStyle/>
          <a:p>
            <a:fld id="{A7CD31F4-64FA-4BA0-9498-67783267A8C8}" type="slidenum">
              <a:rPr lang="en-US" sz="2000" smtClean="0"/>
              <a:t>13</a:t>
            </a:fld>
            <a:endParaRPr lang="en-US" sz="2000" dirty="0"/>
          </a:p>
        </p:txBody>
      </p:sp>
    </p:spTree>
    <p:extLst>
      <p:ext uri="{BB962C8B-B14F-4D97-AF65-F5344CB8AC3E}">
        <p14:creationId xmlns:p14="http://schemas.microsoft.com/office/powerpoint/2010/main" val="4123226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7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5657743-C0D6-E0EA-4A91-B47A858C6E4D}"/>
              </a:ext>
            </a:extLst>
          </p:cNvPr>
          <p:cNvSpPr>
            <a:spLocks noGrp="1"/>
          </p:cNvSpPr>
          <p:nvPr>
            <p:ph type="title"/>
          </p:nvPr>
        </p:nvSpPr>
        <p:spPr>
          <a:xfrm>
            <a:off x="1632859" y="2476500"/>
            <a:ext cx="9905998" cy="1905000"/>
          </a:xfrm>
        </p:spPr>
        <p:txBody>
          <a:bodyPr>
            <a:normAutofit/>
          </a:bodyPr>
          <a:lstStyle/>
          <a:p>
            <a:r>
              <a:rPr lang="ja-JP" altLang="en-US" sz="4800"/>
              <a:t>目次</a:t>
            </a:r>
            <a:endParaRPr kumimoji="1" lang="ja-JP" altLang="en-US" sz="4800"/>
          </a:p>
        </p:txBody>
      </p:sp>
      <p:sp>
        <p:nvSpPr>
          <p:cNvPr id="3" name="コンテンツ プレースホルダー 2">
            <a:extLst>
              <a:ext uri="{FF2B5EF4-FFF2-40B4-BE49-F238E27FC236}">
                <a16:creationId xmlns:a16="http://schemas.microsoft.com/office/drawing/2014/main" id="{81A9C2F7-C260-CF79-F792-9B3CCA3A01C7}"/>
              </a:ext>
            </a:extLst>
          </p:cNvPr>
          <p:cNvSpPr>
            <a:spLocks noGrp="1"/>
          </p:cNvSpPr>
          <p:nvPr>
            <p:ph idx="1"/>
          </p:nvPr>
        </p:nvSpPr>
        <p:spPr>
          <a:xfrm>
            <a:off x="4822764" y="1866898"/>
            <a:ext cx="9905998" cy="3124201"/>
          </a:xfrm>
        </p:spPr>
        <p:txBody>
          <a:bodyPr>
            <a:normAutofit lnSpcReduction="10000"/>
          </a:bodyPr>
          <a:lstStyle/>
          <a:p>
            <a:pPr marL="0" indent="0">
              <a:buNone/>
            </a:pPr>
            <a:r>
              <a:rPr lang="ja-JP" altLang="en-US" sz="3200"/>
              <a:t>独習</a:t>
            </a:r>
            <a:r>
              <a:rPr lang="en-US" altLang="ja-JP" sz="3200" dirty="0"/>
              <a:t>GIT</a:t>
            </a:r>
          </a:p>
          <a:p>
            <a:pPr marL="0" indent="0">
              <a:buNone/>
            </a:pPr>
            <a:r>
              <a:rPr lang="en-US" altLang="ja-JP" sz="3200" dirty="0"/>
              <a:t> </a:t>
            </a:r>
          </a:p>
          <a:p>
            <a:pPr marL="0" indent="0">
              <a:buNone/>
            </a:pPr>
            <a:r>
              <a:rPr kumimoji="1" lang="en-US" altLang="ja-JP" sz="3200" dirty="0"/>
              <a:t>QIITA</a:t>
            </a:r>
          </a:p>
          <a:p>
            <a:pPr marL="0" indent="0">
              <a:buNone/>
            </a:pPr>
            <a:endParaRPr kumimoji="1" lang="en-US" altLang="ja-JP" sz="3200" dirty="0"/>
          </a:p>
          <a:p>
            <a:pPr marL="0" indent="0">
              <a:buNone/>
            </a:pPr>
            <a:r>
              <a:rPr kumimoji="1" lang="ja-JP" altLang="en-US" sz="3200"/>
              <a:t>日経</a:t>
            </a:r>
            <a:r>
              <a:rPr kumimoji="1" lang="en-US" altLang="ja-JP" sz="3200" dirty="0"/>
              <a:t>XTECH</a:t>
            </a:r>
            <a:r>
              <a:rPr kumimoji="1" lang="ja-JP" altLang="en-US" sz="3200"/>
              <a:t>の記事</a:t>
            </a:r>
            <a:endParaRPr kumimoji="1" lang="en-US" altLang="ja-JP" sz="3200" dirty="0"/>
          </a:p>
          <a:p>
            <a:pPr marL="0" indent="0">
              <a:buNone/>
            </a:pPr>
            <a:endParaRPr lang="en-US" altLang="ja-JP" dirty="0"/>
          </a:p>
        </p:txBody>
      </p:sp>
      <p:sp>
        <p:nvSpPr>
          <p:cNvPr id="4" name="正方形/長方形 3">
            <a:extLst>
              <a:ext uri="{FF2B5EF4-FFF2-40B4-BE49-F238E27FC236}">
                <a16:creationId xmlns:a16="http://schemas.microsoft.com/office/drawing/2014/main" id="{076ECA66-FCBC-518F-FB8B-2F0398A6C253}"/>
              </a:ext>
            </a:extLst>
          </p:cNvPr>
          <p:cNvSpPr/>
          <p:nvPr/>
        </p:nvSpPr>
        <p:spPr>
          <a:xfrm>
            <a:off x="3740728" y="1275113"/>
            <a:ext cx="106878" cy="430777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sp>
        <p:nvSpPr>
          <p:cNvPr id="6" name="スライド番号プレースホルダー 5">
            <a:extLst>
              <a:ext uri="{FF2B5EF4-FFF2-40B4-BE49-F238E27FC236}">
                <a16:creationId xmlns:a16="http://schemas.microsoft.com/office/drawing/2014/main" id="{D1EB5BEE-CF24-1EB2-620C-0FB2BE1D75AC}"/>
              </a:ext>
            </a:extLst>
          </p:cNvPr>
          <p:cNvSpPr>
            <a:spLocks noGrp="1"/>
          </p:cNvSpPr>
          <p:nvPr>
            <p:ph type="sldNum" sz="quarter" idx="12"/>
          </p:nvPr>
        </p:nvSpPr>
        <p:spPr>
          <a:xfrm>
            <a:off x="11538857" y="6405790"/>
            <a:ext cx="551167" cy="365125"/>
          </a:xfrm>
        </p:spPr>
        <p:txBody>
          <a:bodyPr/>
          <a:lstStyle/>
          <a:p>
            <a:fld id="{A7CD31F4-64FA-4BA0-9498-67783267A8C8}" type="slidenum">
              <a:rPr lang="en-US" sz="2000" smtClean="0"/>
              <a:t>2</a:t>
            </a:fld>
            <a:endParaRPr lang="en-US" sz="2000" dirty="0"/>
          </a:p>
        </p:txBody>
      </p:sp>
    </p:spTree>
    <p:extLst>
      <p:ext uri="{BB962C8B-B14F-4D97-AF65-F5344CB8AC3E}">
        <p14:creationId xmlns:p14="http://schemas.microsoft.com/office/powerpoint/2010/main" val="36206931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73BA009-5ED5-631B-208A-E7B44DD80804}"/>
              </a:ext>
            </a:extLst>
          </p:cNvPr>
          <p:cNvSpPr>
            <a:spLocks noGrp="1"/>
          </p:cNvSpPr>
          <p:nvPr>
            <p:ph type="title"/>
          </p:nvPr>
        </p:nvSpPr>
        <p:spPr>
          <a:xfrm>
            <a:off x="1751012" y="2007703"/>
            <a:ext cx="8676222" cy="1802297"/>
          </a:xfrm>
        </p:spPr>
        <p:txBody>
          <a:bodyPr vert="horz" lIns="91440" tIns="45720" rIns="91440" bIns="45720" rtlCol="0" anchor="b">
            <a:normAutofit/>
          </a:bodyPr>
          <a:lstStyle/>
          <a:p>
            <a:pPr algn="ctr"/>
            <a:r>
              <a:rPr kumimoji="1" lang="ja-JP" altLang="en-US" sz="4800">
                <a:effectLst>
                  <a:glow rad="38100">
                    <a:schemeClr val="bg1">
                      <a:lumMod val="65000"/>
                      <a:lumOff val="35000"/>
                      <a:alpha val="50000"/>
                    </a:schemeClr>
                  </a:glow>
                  <a:outerShdw blurRad="28575" dist="31750" dir="13200000" algn="tl" rotWithShape="0">
                    <a:srgbClr val="000000">
                      <a:alpha val="25000"/>
                    </a:srgbClr>
                  </a:outerShdw>
                </a:effectLst>
              </a:rPr>
              <a:t>独習</a:t>
            </a:r>
            <a:r>
              <a:rPr kumimoji="1" lang="en-US" altLang="ja-JP" sz="4800" dirty="0">
                <a:effectLst>
                  <a:glow rad="38100">
                    <a:schemeClr val="bg1">
                      <a:lumMod val="65000"/>
                      <a:lumOff val="35000"/>
                      <a:alpha val="50000"/>
                    </a:schemeClr>
                  </a:glow>
                  <a:outerShdw blurRad="28575" dist="31750" dir="13200000" algn="tl" rotWithShape="0">
                    <a:srgbClr val="000000">
                      <a:alpha val="25000"/>
                    </a:srgbClr>
                  </a:outerShdw>
                </a:effectLst>
              </a:rPr>
              <a:t>GIT</a:t>
            </a:r>
            <a:endParaRPr kumimoji="1" lang="ja-JP" altLang="en-US" sz="4800">
              <a:effectLst>
                <a:glow rad="38100">
                  <a:schemeClr val="bg1">
                    <a:lumMod val="65000"/>
                    <a:lumOff val="35000"/>
                    <a:alpha val="50000"/>
                  </a:schemeClr>
                </a:glow>
                <a:outerShdw blurRad="28575" dist="31750" dir="13200000" algn="tl" rotWithShape="0">
                  <a:srgbClr val="000000">
                    <a:alpha val="25000"/>
                  </a:srgbClr>
                </a:outerShdw>
              </a:effectLst>
            </a:endParaRPr>
          </a:p>
        </p:txBody>
      </p:sp>
      <p:sp>
        <p:nvSpPr>
          <p:cNvPr id="4" name="スライド番号プレースホルダー 3">
            <a:extLst>
              <a:ext uri="{FF2B5EF4-FFF2-40B4-BE49-F238E27FC236}">
                <a16:creationId xmlns:a16="http://schemas.microsoft.com/office/drawing/2014/main" id="{7E3853C5-62D4-3FA6-20D7-7751B81958AD}"/>
              </a:ext>
            </a:extLst>
          </p:cNvPr>
          <p:cNvSpPr>
            <a:spLocks noGrp="1"/>
          </p:cNvSpPr>
          <p:nvPr>
            <p:ph type="sldNum" sz="quarter" idx="12"/>
          </p:nvPr>
        </p:nvSpPr>
        <p:spPr>
          <a:xfrm>
            <a:off x="11487789" y="6405789"/>
            <a:ext cx="551167" cy="365125"/>
          </a:xfrm>
        </p:spPr>
        <p:txBody>
          <a:bodyPr/>
          <a:lstStyle/>
          <a:p>
            <a:fld id="{A7CD31F4-64FA-4BA0-9498-67783267A8C8}" type="slidenum">
              <a:rPr lang="en-US" sz="2000" smtClean="0"/>
              <a:t>3</a:t>
            </a:fld>
            <a:endParaRPr lang="en-US" sz="2000" dirty="0"/>
          </a:p>
        </p:txBody>
      </p:sp>
    </p:spTree>
    <p:extLst>
      <p:ext uri="{BB962C8B-B14F-4D97-AF65-F5344CB8AC3E}">
        <p14:creationId xmlns:p14="http://schemas.microsoft.com/office/powerpoint/2010/main" val="14847970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3EAB158-C414-E1EB-65FB-9A770174349A}"/>
              </a:ext>
            </a:extLst>
          </p:cNvPr>
          <p:cNvSpPr>
            <a:spLocks noGrp="1"/>
          </p:cNvSpPr>
          <p:nvPr>
            <p:ph type="title"/>
          </p:nvPr>
        </p:nvSpPr>
        <p:spPr>
          <a:xfrm>
            <a:off x="1141413" y="643467"/>
            <a:ext cx="7696199" cy="1079989"/>
          </a:xfrm>
        </p:spPr>
        <p:txBody>
          <a:bodyPr>
            <a:normAutofit/>
          </a:bodyPr>
          <a:lstStyle/>
          <a:p>
            <a:r>
              <a:rPr kumimoji="1" lang="ja-JP" altLang="en-US" sz="3600"/>
              <a:t>独習</a:t>
            </a:r>
            <a:r>
              <a:rPr kumimoji="1" lang="en-US" altLang="ja-JP" sz="3600" dirty="0"/>
              <a:t>GIT</a:t>
            </a:r>
            <a:r>
              <a:rPr kumimoji="1" lang="ja-JP" altLang="en-US" sz="3600"/>
              <a:t>とは？</a:t>
            </a:r>
          </a:p>
        </p:txBody>
      </p:sp>
      <p:sp>
        <p:nvSpPr>
          <p:cNvPr id="3" name="コンテンツ プレースホルダー 2">
            <a:extLst>
              <a:ext uri="{FF2B5EF4-FFF2-40B4-BE49-F238E27FC236}">
                <a16:creationId xmlns:a16="http://schemas.microsoft.com/office/drawing/2014/main" id="{496A1E4E-6352-2ED0-D9AB-D646882162A0}"/>
              </a:ext>
            </a:extLst>
          </p:cNvPr>
          <p:cNvSpPr>
            <a:spLocks noGrp="1"/>
          </p:cNvSpPr>
          <p:nvPr>
            <p:ph idx="1"/>
          </p:nvPr>
        </p:nvSpPr>
        <p:spPr>
          <a:xfrm>
            <a:off x="1141413" y="2053061"/>
            <a:ext cx="10588625" cy="4161471"/>
          </a:xfrm>
        </p:spPr>
        <p:txBody>
          <a:bodyPr>
            <a:normAutofit/>
          </a:bodyPr>
          <a:lstStyle/>
          <a:p>
            <a:r>
              <a:rPr kumimoji="1" lang="ja-JP" altLang="en-US"/>
              <a:t>ソースコードの管理ないしは</a:t>
            </a:r>
            <a:r>
              <a:rPr kumimoji="1" lang="en-US" altLang="ja-JP" dirty="0"/>
              <a:t>GIT</a:t>
            </a:r>
            <a:r>
              <a:rPr kumimoji="1" lang="ja-JP" altLang="en-US"/>
              <a:t>初心者向けに書かれた本</a:t>
            </a:r>
            <a:endParaRPr kumimoji="1" lang="en-US" altLang="ja-JP" dirty="0"/>
          </a:p>
          <a:p>
            <a:endParaRPr kumimoji="1" lang="en-US" altLang="ja-JP" dirty="0"/>
          </a:p>
          <a:p>
            <a:r>
              <a:rPr kumimoji="1" lang="en-US" altLang="ja-JP" dirty="0"/>
              <a:t>21</a:t>
            </a:r>
            <a:r>
              <a:rPr lang="ja-JP" altLang="en-US"/>
              <a:t>もの章から構成されており、それぞれお昼（</a:t>
            </a:r>
            <a:r>
              <a:rPr lang="en-US" altLang="ja-JP" dirty="0"/>
              <a:t>40</a:t>
            </a:r>
            <a:r>
              <a:rPr lang="ja-JP" altLang="en-US"/>
              <a:t>分）程度で読了できる。</a:t>
            </a:r>
            <a:endParaRPr lang="en-US" altLang="ja-JP" dirty="0"/>
          </a:p>
          <a:p>
            <a:endParaRPr kumimoji="1" lang="en-US" altLang="ja-JP" dirty="0"/>
          </a:p>
          <a:p>
            <a:r>
              <a:rPr kumimoji="1" lang="ja-JP" altLang="en-US"/>
              <a:t>原題</a:t>
            </a:r>
            <a:r>
              <a:rPr kumimoji="1" lang="en-US" altLang="ja-JP" dirty="0"/>
              <a:t>:  LEARN GIT IN A MONTH OF LUNCHES </a:t>
            </a:r>
            <a:endParaRPr kumimoji="1" lang="ja-JP" altLang="en-US"/>
          </a:p>
        </p:txBody>
      </p:sp>
      <p:sp>
        <p:nvSpPr>
          <p:cNvPr id="4" name="スライド番号プレースホルダー 3">
            <a:extLst>
              <a:ext uri="{FF2B5EF4-FFF2-40B4-BE49-F238E27FC236}">
                <a16:creationId xmlns:a16="http://schemas.microsoft.com/office/drawing/2014/main" id="{A9AA8658-0352-5016-0E70-6DD63A826C33}"/>
              </a:ext>
            </a:extLst>
          </p:cNvPr>
          <p:cNvSpPr>
            <a:spLocks noGrp="1"/>
          </p:cNvSpPr>
          <p:nvPr>
            <p:ph type="sldNum" sz="quarter" idx="12"/>
          </p:nvPr>
        </p:nvSpPr>
        <p:spPr>
          <a:xfrm>
            <a:off x="11454454" y="6361574"/>
            <a:ext cx="551167" cy="365125"/>
          </a:xfrm>
        </p:spPr>
        <p:txBody>
          <a:bodyPr/>
          <a:lstStyle/>
          <a:p>
            <a:fld id="{A7CD31F4-64FA-4BA0-9498-67783267A8C8}" type="slidenum">
              <a:rPr lang="en-US" sz="2000" smtClean="0"/>
              <a:t>4</a:t>
            </a:fld>
            <a:endParaRPr lang="en-US" sz="2000" dirty="0"/>
          </a:p>
        </p:txBody>
      </p:sp>
    </p:spTree>
    <p:extLst>
      <p:ext uri="{BB962C8B-B14F-4D97-AF65-F5344CB8AC3E}">
        <p14:creationId xmlns:p14="http://schemas.microsoft.com/office/powerpoint/2010/main" val="511596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AD70CE-3371-0A2A-32AE-BCB4C4628CD4}"/>
              </a:ext>
            </a:extLst>
          </p:cNvPr>
          <p:cNvSpPr>
            <a:spLocks noGrp="1"/>
          </p:cNvSpPr>
          <p:nvPr>
            <p:ph type="title"/>
          </p:nvPr>
        </p:nvSpPr>
        <p:spPr>
          <a:xfrm>
            <a:off x="1141413" y="643467"/>
            <a:ext cx="7696199" cy="1079989"/>
          </a:xfrm>
        </p:spPr>
        <p:txBody>
          <a:bodyPr>
            <a:normAutofit/>
          </a:bodyPr>
          <a:lstStyle/>
          <a:p>
            <a:r>
              <a:rPr kumimoji="1" lang="ja-JP" altLang="en-US" sz="3600"/>
              <a:t>独習</a:t>
            </a:r>
            <a:r>
              <a:rPr kumimoji="1" lang="en-US" altLang="ja-JP" sz="3600" dirty="0"/>
              <a:t>GIT</a:t>
            </a:r>
            <a:r>
              <a:rPr kumimoji="1" lang="ja-JP" altLang="en-US" sz="3600"/>
              <a:t>　ピックアップ</a:t>
            </a:r>
          </a:p>
        </p:txBody>
      </p:sp>
      <p:sp>
        <p:nvSpPr>
          <p:cNvPr id="3" name="コンテンツ プレースホルダー 2">
            <a:extLst>
              <a:ext uri="{FF2B5EF4-FFF2-40B4-BE49-F238E27FC236}">
                <a16:creationId xmlns:a16="http://schemas.microsoft.com/office/drawing/2014/main" id="{D0E724BC-962F-9321-997E-E71D39A09A28}"/>
              </a:ext>
            </a:extLst>
          </p:cNvPr>
          <p:cNvSpPr>
            <a:spLocks noGrp="1"/>
          </p:cNvSpPr>
          <p:nvPr>
            <p:ph idx="1"/>
          </p:nvPr>
        </p:nvSpPr>
        <p:spPr>
          <a:xfrm>
            <a:off x="1088664" y="247085"/>
            <a:ext cx="9677008" cy="5555813"/>
          </a:xfrm>
        </p:spPr>
        <p:txBody>
          <a:bodyPr>
            <a:normAutofit/>
          </a:bodyPr>
          <a:lstStyle/>
          <a:p>
            <a:pPr marL="0" indent="0">
              <a:buNone/>
            </a:pPr>
            <a:r>
              <a:rPr kumimoji="1" lang="en-US" altLang="ja-JP" sz="1600" b="1" dirty="0"/>
              <a:t>GIT GUI</a:t>
            </a:r>
            <a:endParaRPr lang="en-US" altLang="ja-JP" sz="1600" dirty="0"/>
          </a:p>
          <a:p>
            <a:pPr marL="0" indent="0">
              <a:buNone/>
            </a:pPr>
            <a:r>
              <a:rPr kumimoji="1" lang="ja-JP" altLang="en-US" sz="1600"/>
              <a:t>コマンドライン（ターミナル）からではなく、専用の</a:t>
            </a:r>
            <a:r>
              <a:rPr kumimoji="1" lang="en-US" altLang="ja-JP" sz="1600" dirty="0"/>
              <a:t>GUI</a:t>
            </a:r>
            <a:r>
              <a:rPr kumimoji="1" lang="ja-JP" altLang="en-US" sz="1600"/>
              <a:t>を用いてリポジトリを管理できるもの。</a:t>
            </a:r>
            <a:endParaRPr kumimoji="1" lang="en-US" altLang="ja-JP" sz="1600" dirty="0"/>
          </a:p>
          <a:p>
            <a:pPr marL="0" indent="0">
              <a:buNone/>
            </a:pPr>
            <a:endParaRPr lang="en-US" altLang="ja-JP" dirty="0"/>
          </a:p>
          <a:p>
            <a:pPr marL="0" indent="0">
              <a:buNone/>
            </a:pPr>
            <a:endParaRPr kumimoji="1" lang="ja-JP" altLang="en-US"/>
          </a:p>
        </p:txBody>
      </p:sp>
      <p:sp>
        <p:nvSpPr>
          <p:cNvPr id="4" name="正方形/長方形 3">
            <a:extLst>
              <a:ext uri="{FF2B5EF4-FFF2-40B4-BE49-F238E27FC236}">
                <a16:creationId xmlns:a16="http://schemas.microsoft.com/office/drawing/2014/main" id="{881CE253-5E82-9776-EC11-9131FB714E79}"/>
              </a:ext>
            </a:extLst>
          </p:cNvPr>
          <p:cNvSpPr/>
          <p:nvPr/>
        </p:nvSpPr>
        <p:spPr>
          <a:xfrm>
            <a:off x="1131560" y="3223943"/>
            <a:ext cx="6898184" cy="101781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endParaRPr lang="en" altLang="ja-JP" sz="1200" dirty="0">
              <a:solidFill>
                <a:schemeClr val="tx1"/>
              </a:solidFill>
              <a:effectLst/>
              <a:latin typeface="Menlo" panose="020B0609030804020204" pitchFamily="49" charset="0"/>
            </a:endParaRPr>
          </a:p>
          <a:p>
            <a:r>
              <a:rPr lang="en" altLang="ja-JP" sz="1200" dirty="0">
                <a:solidFill>
                  <a:schemeClr val="tx1"/>
                </a:solidFill>
                <a:effectLst/>
                <a:latin typeface="Menlo" panose="020B0609030804020204" pitchFamily="49" charset="0"/>
              </a:rPr>
              <a:t>(base) </a:t>
            </a:r>
            <a:r>
              <a:rPr lang="en" altLang="ja-JP" sz="1200" dirty="0" err="1">
                <a:solidFill>
                  <a:schemeClr val="tx1"/>
                </a:solidFill>
                <a:effectLst/>
                <a:latin typeface="Menlo" panose="020B0609030804020204" pitchFamily="49" charset="0"/>
              </a:rPr>
              <a:t>miyagihyuuganoMacBook-Pro:math</a:t>
            </a:r>
            <a:r>
              <a:rPr lang="en" altLang="ja-JP" sz="1200" dirty="0">
                <a:solidFill>
                  <a:schemeClr val="tx1"/>
                </a:solidFill>
                <a:effectLst/>
                <a:latin typeface="Menlo" panose="020B0609030804020204" pitchFamily="49" charset="0"/>
              </a:rPr>
              <a:t> </a:t>
            </a:r>
            <a:r>
              <a:rPr lang="en" altLang="ja-JP" sz="1200" dirty="0" err="1">
                <a:solidFill>
                  <a:schemeClr val="tx1"/>
                </a:solidFill>
                <a:effectLst/>
                <a:latin typeface="Menlo" panose="020B0609030804020204" pitchFamily="49" charset="0"/>
              </a:rPr>
              <a:t>miyagihyuuga</a:t>
            </a:r>
            <a:r>
              <a:rPr lang="en" altLang="ja-JP" sz="1200" dirty="0">
                <a:solidFill>
                  <a:schemeClr val="tx1"/>
                </a:solidFill>
                <a:effectLst/>
                <a:latin typeface="Menlo" panose="020B0609030804020204" pitchFamily="49" charset="0"/>
              </a:rPr>
              <a:t>$  git </a:t>
            </a:r>
            <a:r>
              <a:rPr lang="en" altLang="ja-JP" sz="1200" dirty="0" err="1">
                <a:solidFill>
                  <a:schemeClr val="tx1"/>
                </a:solidFill>
                <a:effectLst/>
                <a:latin typeface="Menlo" panose="020B0609030804020204" pitchFamily="49" charset="0"/>
              </a:rPr>
              <a:t>citool</a:t>
            </a:r>
            <a:endParaRPr lang="en" altLang="ja-JP" sz="1200" dirty="0">
              <a:solidFill>
                <a:schemeClr val="tx1"/>
              </a:solidFill>
              <a:effectLst/>
              <a:latin typeface="Menlo" panose="020B0609030804020204" pitchFamily="49" charset="0"/>
            </a:endParaRPr>
          </a:p>
          <a:p>
            <a:endParaRPr lang="en" altLang="ja-JP" sz="1200" dirty="0">
              <a:solidFill>
                <a:schemeClr val="tx1"/>
              </a:solidFill>
              <a:effectLst/>
              <a:latin typeface="Menlo" panose="020B0609030804020204" pitchFamily="49" charset="0"/>
            </a:endParaRPr>
          </a:p>
          <a:p>
            <a:r>
              <a:rPr lang="en" altLang="ja-JP" sz="1200" dirty="0">
                <a:solidFill>
                  <a:schemeClr val="tx1"/>
                </a:solidFill>
                <a:effectLst/>
                <a:latin typeface="Menlo" panose="020B0609030804020204" pitchFamily="49" charset="0"/>
              </a:rPr>
              <a:t>// </a:t>
            </a:r>
            <a:r>
              <a:rPr lang="ja-JP" altLang="en-US" sz="1200">
                <a:solidFill>
                  <a:schemeClr val="tx1"/>
                </a:solidFill>
                <a:effectLst/>
                <a:latin typeface="Menlo" panose="020B0609030804020204" pitchFamily="49" charset="0"/>
              </a:rPr>
              <a:t>これで</a:t>
            </a:r>
            <a:r>
              <a:rPr lang="en-US" altLang="ja-JP" sz="1200" dirty="0">
                <a:solidFill>
                  <a:schemeClr val="tx1"/>
                </a:solidFill>
                <a:latin typeface="Menlo" panose="020B0609030804020204" pitchFamily="49" charset="0"/>
              </a:rPr>
              <a:t>git-</a:t>
            </a:r>
            <a:r>
              <a:rPr lang="en-US" altLang="ja-JP" sz="1200" dirty="0" err="1">
                <a:solidFill>
                  <a:schemeClr val="tx1"/>
                </a:solidFill>
                <a:latin typeface="Menlo" panose="020B0609030804020204" pitchFamily="49" charset="0"/>
              </a:rPr>
              <a:t>gui</a:t>
            </a:r>
            <a:r>
              <a:rPr lang="en-US" altLang="ja-JP" sz="1200" dirty="0">
                <a:solidFill>
                  <a:schemeClr val="tx1"/>
                </a:solidFill>
                <a:latin typeface="Menlo" panose="020B0609030804020204" pitchFamily="49" charset="0"/>
              </a:rPr>
              <a:t> </a:t>
            </a:r>
            <a:r>
              <a:rPr lang="ja-JP" altLang="en-US" sz="1200">
                <a:solidFill>
                  <a:schemeClr val="tx1"/>
                </a:solidFill>
                <a:latin typeface="Menlo" panose="020B0609030804020204" pitchFamily="49" charset="0"/>
              </a:rPr>
              <a:t>が立ち上がる</a:t>
            </a:r>
            <a:endParaRPr lang="en" altLang="ja-JP" sz="1200" dirty="0">
              <a:solidFill>
                <a:schemeClr val="tx1"/>
              </a:solidFill>
              <a:effectLst/>
              <a:latin typeface="Menlo" panose="020B0609030804020204" pitchFamily="49" charset="0"/>
            </a:endParaRPr>
          </a:p>
          <a:p>
            <a:endParaRPr kumimoji="1" lang="ja-JP" altLang="en-US"/>
          </a:p>
        </p:txBody>
      </p:sp>
      <p:sp>
        <p:nvSpPr>
          <p:cNvPr id="5" name="テキスト ボックス 4">
            <a:extLst>
              <a:ext uri="{FF2B5EF4-FFF2-40B4-BE49-F238E27FC236}">
                <a16:creationId xmlns:a16="http://schemas.microsoft.com/office/drawing/2014/main" id="{676792FE-5295-C9B0-DA27-41AD99473157}"/>
              </a:ext>
            </a:extLst>
          </p:cNvPr>
          <p:cNvSpPr txBox="1"/>
          <p:nvPr/>
        </p:nvSpPr>
        <p:spPr>
          <a:xfrm>
            <a:off x="1059470" y="4541548"/>
            <a:ext cx="7860084" cy="584775"/>
          </a:xfrm>
          <a:prstGeom prst="rect">
            <a:avLst/>
          </a:prstGeom>
          <a:noFill/>
        </p:spPr>
        <p:txBody>
          <a:bodyPr wrap="square" rtlCol="0">
            <a:spAutoFit/>
          </a:bodyPr>
          <a:lstStyle/>
          <a:p>
            <a:r>
              <a:rPr kumimoji="1" lang="en-US" altLang="ja-JP" sz="1600" dirty="0"/>
              <a:t>GIT-GUI</a:t>
            </a:r>
            <a:r>
              <a:rPr kumimoji="1" lang="ja-JP" altLang="en-US" sz="1600"/>
              <a:t>をインストールしていれば、</a:t>
            </a:r>
            <a:r>
              <a:rPr kumimoji="1" lang="en-US" altLang="ja-JP" sz="1600" dirty="0"/>
              <a:t>GIT </a:t>
            </a:r>
            <a:r>
              <a:rPr kumimoji="1" lang="ja-JP" altLang="en-US" sz="1600"/>
              <a:t>から直接利用できる。</a:t>
            </a:r>
            <a:endParaRPr kumimoji="1" lang="en-US" altLang="ja-JP" sz="1600" dirty="0"/>
          </a:p>
          <a:p>
            <a:r>
              <a:rPr kumimoji="1" lang="ja-JP" altLang="en-US" sz="1600"/>
              <a:t>インストールしていない場合には以下のコードをローカルで入力するだけ</a:t>
            </a:r>
            <a:endParaRPr kumimoji="1" lang="en-US" altLang="ja-JP" sz="1600" dirty="0"/>
          </a:p>
        </p:txBody>
      </p:sp>
      <p:sp>
        <p:nvSpPr>
          <p:cNvPr id="6" name="正方形/長方形 5">
            <a:extLst>
              <a:ext uri="{FF2B5EF4-FFF2-40B4-BE49-F238E27FC236}">
                <a16:creationId xmlns:a16="http://schemas.microsoft.com/office/drawing/2014/main" id="{4088882E-3D37-8635-8F40-5AB4743E784F}"/>
              </a:ext>
            </a:extLst>
          </p:cNvPr>
          <p:cNvSpPr/>
          <p:nvPr/>
        </p:nvSpPr>
        <p:spPr>
          <a:xfrm>
            <a:off x="1088666" y="5412635"/>
            <a:ext cx="7860084" cy="90099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endParaRPr lang="en" altLang="ja-JP" sz="1200" dirty="0">
              <a:solidFill>
                <a:schemeClr val="tx1"/>
              </a:solidFill>
              <a:effectLst/>
              <a:latin typeface="Menlo" panose="020B0609030804020204" pitchFamily="49" charset="0"/>
            </a:endParaRPr>
          </a:p>
          <a:p>
            <a:r>
              <a:rPr lang="en" altLang="ja-JP" sz="1200" dirty="0">
                <a:solidFill>
                  <a:schemeClr val="tx1"/>
                </a:solidFill>
                <a:effectLst/>
                <a:latin typeface="Menlo" panose="020B0609030804020204" pitchFamily="49" charset="0"/>
              </a:rPr>
              <a:t>(base) </a:t>
            </a:r>
            <a:r>
              <a:rPr lang="en" altLang="ja-JP" sz="1200" dirty="0" err="1">
                <a:solidFill>
                  <a:schemeClr val="tx1"/>
                </a:solidFill>
                <a:effectLst/>
                <a:latin typeface="Menlo" panose="020B0609030804020204" pitchFamily="49" charset="0"/>
              </a:rPr>
              <a:t>miyagihyuuganoMacBook-Pro:math</a:t>
            </a:r>
            <a:r>
              <a:rPr lang="en" altLang="ja-JP" sz="1200" dirty="0">
                <a:solidFill>
                  <a:schemeClr val="tx1"/>
                </a:solidFill>
                <a:effectLst/>
                <a:latin typeface="Menlo" panose="020B0609030804020204" pitchFamily="49" charset="0"/>
              </a:rPr>
              <a:t> </a:t>
            </a:r>
            <a:r>
              <a:rPr lang="en" altLang="ja-JP" sz="1200" dirty="0" err="1">
                <a:solidFill>
                  <a:schemeClr val="tx1"/>
                </a:solidFill>
                <a:effectLst/>
                <a:latin typeface="Menlo" panose="020B0609030804020204" pitchFamily="49" charset="0"/>
              </a:rPr>
              <a:t>miyagihyuuga</a:t>
            </a:r>
            <a:r>
              <a:rPr lang="en" altLang="ja-JP" sz="1200" dirty="0">
                <a:solidFill>
                  <a:schemeClr val="tx1"/>
                </a:solidFill>
                <a:effectLst/>
                <a:latin typeface="Menlo" panose="020B0609030804020204" pitchFamily="49" charset="0"/>
              </a:rPr>
              <a:t>$ </a:t>
            </a:r>
            <a:r>
              <a:rPr lang="en" altLang="ja-JP" sz="1200" dirty="0" err="1">
                <a:solidFill>
                  <a:schemeClr val="tx1"/>
                </a:solidFill>
                <a:effectLst/>
                <a:latin typeface="Menlo" panose="020B0609030804020204" pitchFamily="49" charset="0"/>
              </a:rPr>
              <a:t>sudo</a:t>
            </a:r>
            <a:r>
              <a:rPr lang="en" altLang="ja-JP" sz="1200" dirty="0">
                <a:solidFill>
                  <a:schemeClr val="tx1"/>
                </a:solidFill>
                <a:effectLst/>
                <a:latin typeface="Menlo" panose="020B0609030804020204" pitchFamily="49" charset="0"/>
              </a:rPr>
              <a:t> apt-get install git-</a:t>
            </a:r>
            <a:r>
              <a:rPr lang="en" altLang="ja-JP" sz="1200" dirty="0" err="1">
                <a:solidFill>
                  <a:schemeClr val="tx1"/>
                </a:solidFill>
                <a:effectLst/>
                <a:latin typeface="Menlo" panose="020B0609030804020204" pitchFamily="49" charset="0"/>
              </a:rPr>
              <a:t>gui</a:t>
            </a:r>
            <a:endParaRPr lang="en" altLang="ja-JP" sz="1200" dirty="0">
              <a:solidFill>
                <a:schemeClr val="tx1"/>
              </a:solidFill>
              <a:effectLst/>
              <a:latin typeface="Menlo" panose="020B0609030804020204" pitchFamily="49" charset="0"/>
            </a:endParaRPr>
          </a:p>
          <a:p>
            <a:endParaRPr lang="en" altLang="ja-JP" sz="1200" dirty="0">
              <a:solidFill>
                <a:schemeClr val="tx1"/>
              </a:solidFill>
              <a:effectLst/>
              <a:latin typeface="Menlo" panose="020B0609030804020204" pitchFamily="49" charset="0"/>
            </a:endParaRPr>
          </a:p>
          <a:p>
            <a:r>
              <a:rPr lang="en" altLang="ja-JP" sz="1200" dirty="0">
                <a:solidFill>
                  <a:schemeClr val="tx1"/>
                </a:solidFill>
                <a:effectLst/>
                <a:latin typeface="Menlo" panose="020B0609030804020204" pitchFamily="49" charset="0"/>
              </a:rPr>
              <a:t>// </a:t>
            </a:r>
            <a:r>
              <a:rPr lang="ja-JP" altLang="en-US" sz="1200">
                <a:solidFill>
                  <a:schemeClr val="tx1"/>
                </a:solidFill>
                <a:effectLst/>
                <a:latin typeface="Menlo" panose="020B0609030804020204" pitchFamily="49" charset="0"/>
              </a:rPr>
              <a:t>これで</a:t>
            </a:r>
            <a:r>
              <a:rPr lang="en-US" altLang="ja-JP" sz="1200" dirty="0">
                <a:solidFill>
                  <a:schemeClr val="tx1"/>
                </a:solidFill>
                <a:latin typeface="Menlo" panose="020B0609030804020204" pitchFamily="49" charset="0"/>
              </a:rPr>
              <a:t>git-</a:t>
            </a:r>
            <a:r>
              <a:rPr lang="en-US" altLang="ja-JP" sz="1200" dirty="0" err="1">
                <a:solidFill>
                  <a:schemeClr val="tx1"/>
                </a:solidFill>
                <a:latin typeface="Menlo" panose="020B0609030804020204" pitchFamily="49" charset="0"/>
              </a:rPr>
              <a:t>gui</a:t>
            </a:r>
            <a:r>
              <a:rPr lang="ja-JP" altLang="en-US" sz="1200">
                <a:solidFill>
                  <a:schemeClr val="tx1"/>
                </a:solidFill>
                <a:latin typeface="Menlo" panose="020B0609030804020204" pitchFamily="49" charset="0"/>
              </a:rPr>
              <a:t>がローカルにインストールされる</a:t>
            </a:r>
            <a:endParaRPr lang="en" altLang="ja-JP" sz="1200" dirty="0">
              <a:solidFill>
                <a:schemeClr val="tx1"/>
              </a:solidFill>
              <a:effectLst/>
              <a:latin typeface="Menlo" panose="020B0609030804020204" pitchFamily="49" charset="0"/>
            </a:endParaRPr>
          </a:p>
          <a:p>
            <a:endParaRPr kumimoji="1" lang="ja-JP" altLang="en-US"/>
          </a:p>
        </p:txBody>
      </p:sp>
      <p:sp>
        <p:nvSpPr>
          <p:cNvPr id="7" name="スライド番号プレースホルダー 6">
            <a:extLst>
              <a:ext uri="{FF2B5EF4-FFF2-40B4-BE49-F238E27FC236}">
                <a16:creationId xmlns:a16="http://schemas.microsoft.com/office/drawing/2014/main" id="{28B2B53C-6E87-4B76-3A38-31984FC2EE6C}"/>
              </a:ext>
            </a:extLst>
          </p:cNvPr>
          <p:cNvSpPr>
            <a:spLocks noGrp="1"/>
          </p:cNvSpPr>
          <p:nvPr>
            <p:ph type="sldNum" sz="quarter" idx="12"/>
          </p:nvPr>
        </p:nvSpPr>
        <p:spPr>
          <a:xfrm>
            <a:off x="11487789" y="6417487"/>
            <a:ext cx="551167" cy="365125"/>
          </a:xfrm>
        </p:spPr>
        <p:txBody>
          <a:bodyPr/>
          <a:lstStyle/>
          <a:p>
            <a:fld id="{A7CD31F4-64FA-4BA0-9498-67783267A8C8}" type="slidenum">
              <a:rPr lang="en-US" sz="2000" smtClean="0"/>
              <a:t>5</a:t>
            </a:fld>
            <a:endParaRPr lang="en-US" sz="2000" dirty="0"/>
          </a:p>
        </p:txBody>
      </p:sp>
    </p:spTree>
    <p:extLst>
      <p:ext uri="{BB962C8B-B14F-4D97-AF65-F5344CB8AC3E}">
        <p14:creationId xmlns:p14="http://schemas.microsoft.com/office/powerpoint/2010/main" val="35003774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7C92D9-6CC6-8005-5084-3092DC3902E4}"/>
              </a:ext>
            </a:extLst>
          </p:cNvPr>
          <p:cNvSpPr>
            <a:spLocks noGrp="1"/>
          </p:cNvSpPr>
          <p:nvPr>
            <p:ph type="title"/>
          </p:nvPr>
        </p:nvSpPr>
        <p:spPr>
          <a:xfrm>
            <a:off x="1141413" y="643467"/>
            <a:ext cx="7696199" cy="1079989"/>
          </a:xfrm>
        </p:spPr>
        <p:txBody>
          <a:bodyPr>
            <a:normAutofit/>
          </a:bodyPr>
          <a:lstStyle/>
          <a:p>
            <a:r>
              <a:rPr lang="ja-JP" altLang="en-US" sz="3600"/>
              <a:t>独習</a:t>
            </a:r>
            <a:r>
              <a:rPr lang="en-US" altLang="ja-JP" sz="3600" dirty="0"/>
              <a:t>GIT</a:t>
            </a:r>
            <a:r>
              <a:rPr lang="ja-JP" altLang="en-US" sz="3600"/>
              <a:t> ピックアップ</a:t>
            </a:r>
            <a:r>
              <a:rPr lang="en-US" altLang="ja-JP" sz="3600" dirty="0"/>
              <a:t>2</a:t>
            </a:r>
            <a:endParaRPr kumimoji="1" lang="ja-JP" altLang="en-US" sz="3600"/>
          </a:p>
        </p:txBody>
      </p:sp>
      <p:sp>
        <p:nvSpPr>
          <p:cNvPr id="3" name="コンテンツ プレースホルダー 2">
            <a:extLst>
              <a:ext uri="{FF2B5EF4-FFF2-40B4-BE49-F238E27FC236}">
                <a16:creationId xmlns:a16="http://schemas.microsoft.com/office/drawing/2014/main" id="{FCF2D793-59A4-7C06-BB91-3A62E9239828}"/>
              </a:ext>
            </a:extLst>
          </p:cNvPr>
          <p:cNvSpPr>
            <a:spLocks noGrp="1"/>
          </p:cNvSpPr>
          <p:nvPr>
            <p:ph idx="1"/>
          </p:nvPr>
        </p:nvSpPr>
        <p:spPr>
          <a:xfrm>
            <a:off x="989522" y="1183461"/>
            <a:ext cx="6713696" cy="3416406"/>
          </a:xfrm>
        </p:spPr>
        <p:txBody>
          <a:bodyPr>
            <a:normAutofit/>
          </a:bodyPr>
          <a:lstStyle/>
          <a:p>
            <a:pPr marL="0" indent="0">
              <a:buNone/>
            </a:pPr>
            <a:r>
              <a:rPr kumimoji="1" lang="en-US" altLang="ja-JP" sz="1600" b="1" dirty="0"/>
              <a:t>GIT GUI</a:t>
            </a:r>
            <a:r>
              <a:rPr kumimoji="1" lang="ja-JP" altLang="en-US" sz="1600" b="1"/>
              <a:t> を実際に動かしてみる</a:t>
            </a:r>
            <a:endParaRPr kumimoji="1" lang="en-US" altLang="ja-JP" sz="1600" b="1" dirty="0"/>
          </a:p>
          <a:p>
            <a:pPr marL="0" indent="0">
              <a:buNone/>
            </a:pPr>
            <a:endParaRPr lang="en-US" altLang="ja-JP" dirty="0"/>
          </a:p>
          <a:p>
            <a:pPr marL="0" indent="0">
              <a:buNone/>
            </a:pPr>
            <a:endParaRPr kumimoji="1" lang="ja-JP" altLang="en-US"/>
          </a:p>
        </p:txBody>
      </p:sp>
      <p:pic>
        <p:nvPicPr>
          <p:cNvPr id="5" name="図 4" descr="コンピューターのスクリーンショット&#10;&#10;自動的に生成された説明">
            <a:extLst>
              <a:ext uri="{FF2B5EF4-FFF2-40B4-BE49-F238E27FC236}">
                <a16:creationId xmlns:a16="http://schemas.microsoft.com/office/drawing/2014/main" id="{C72B20CA-DD86-C17E-E71F-FA916CA1E610}"/>
              </a:ext>
            </a:extLst>
          </p:cNvPr>
          <p:cNvPicPr>
            <a:picLocks noChangeAspect="1"/>
          </p:cNvPicPr>
          <p:nvPr/>
        </p:nvPicPr>
        <p:blipFill>
          <a:blip r:embed="rId2"/>
          <a:stretch>
            <a:fillRect/>
          </a:stretch>
        </p:blipFill>
        <p:spPr>
          <a:xfrm>
            <a:off x="989522" y="2696529"/>
            <a:ext cx="7046645" cy="3728022"/>
          </a:xfrm>
          <a:prstGeom prst="rect">
            <a:avLst/>
          </a:prstGeom>
        </p:spPr>
      </p:pic>
      <p:sp>
        <p:nvSpPr>
          <p:cNvPr id="12" name="テキスト ボックス 11">
            <a:extLst>
              <a:ext uri="{FF2B5EF4-FFF2-40B4-BE49-F238E27FC236}">
                <a16:creationId xmlns:a16="http://schemas.microsoft.com/office/drawing/2014/main" id="{8F953BEA-7C82-FEBA-B9F7-B78EB4575E8D}"/>
              </a:ext>
            </a:extLst>
          </p:cNvPr>
          <p:cNvSpPr txBox="1"/>
          <p:nvPr/>
        </p:nvSpPr>
        <p:spPr>
          <a:xfrm>
            <a:off x="8330004" y="2802700"/>
            <a:ext cx="3401684" cy="3539430"/>
          </a:xfrm>
          <a:prstGeom prst="rect">
            <a:avLst/>
          </a:prstGeom>
          <a:noFill/>
        </p:spPr>
        <p:txBody>
          <a:bodyPr wrap="square" rtlCol="0">
            <a:spAutoFit/>
          </a:bodyPr>
          <a:lstStyle/>
          <a:p>
            <a:r>
              <a:rPr kumimoji="1" lang="ja-JP" altLang="en-US" sz="1600"/>
              <a:t>後ろが忙しいのは</a:t>
            </a:r>
            <a:r>
              <a:rPr kumimoji="1" lang="en-US" altLang="ja-JP" sz="1600" dirty="0"/>
              <a:t>flask</a:t>
            </a:r>
            <a:r>
              <a:rPr kumimoji="1" lang="ja-JP" altLang="en-US" sz="1600"/>
              <a:t>をいじっていたため。</a:t>
            </a:r>
            <a:endParaRPr kumimoji="1" lang="en-US" altLang="ja-JP" sz="1600" dirty="0"/>
          </a:p>
          <a:p>
            <a:endParaRPr kumimoji="1" lang="en-US" altLang="ja-JP" sz="1600" dirty="0"/>
          </a:p>
          <a:p>
            <a:endParaRPr kumimoji="1" lang="en-US" altLang="ja-JP" sz="1600" dirty="0"/>
          </a:p>
          <a:p>
            <a:r>
              <a:rPr kumimoji="1" lang="en-US" altLang="ja-JP" sz="1600" dirty="0"/>
              <a:t>git </a:t>
            </a:r>
            <a:r>
              <a:rPr kumimoji="1" lang="en-US" altLang="ja-JP" sz="1600" dirty="0" err="1"/>
              <a:t>citool</a:t>
            </a:r>
            <a:r>
              <a:rPr kumimoji="1" lang="en-US" altLang="ja-JP" sz="1600" dirty="0"/>
              <a:t> </a:t>
            </a:r>
            <a:r>
              <a:rPr kumimoji="1" lang="ja-JP" altLang="en-US" sz="1600"/>
              <a:t>コマンドを用いて</a:t>
            </a:r>
            <a:r>
              <a:rPr kumimoji="1" lang="en-US" altLang="ja-JP" sz="1600" dirty="0"/>
              <a:t>GIT GUI </a:t>
            </a:r>
            <a:r>
              <a:rPr kumimoji="1" lang="ja-JP" altLang="en-US" sz="1600"/>
              <a:t>を立ち上げる</a:t>
            </a:r>
            <a:endParaRPr kumimoji="1" lang="en-US" altLang="ja-JP" sz="1600" dirty="0"/>
          </a:p>
          <a:p>
            <a:endParaRPr kumimoji="1" lang="en-US" altLang="ja-JP" sz="1600" dirty="0"/>
          </a:p>
          <a:p>
            <a:r>
              <a:rPr kumimoji="1" lang="ja-JP" altLang="en-US" sz="1600"/>
              <a:t>とても見づらいが青字は</a:t>
            </a:r>
            <a:endParaRPr kumimoji="1" lang="en-US" altLang="ja-JP" sz="1600" dirty="0"/>
          </a:p>
          <a:p>
            <a:endParaRPr kumimoji="1" lang="en-US" altLang="ja-JP" sz="1600" dirty="0"/>
          </a:p>
          <a:p>
            <a:r>
              <a:rPr kumimoji="1" lang="ja-JP" altLang="en-US" sz="1600"/>
              <a:t>・新しいリポジトリを作る</a:t>
            </a:r>
            <a:endParaRPr kumimoji="1" lang="en-US" altLang="ja-JP" sz="1600" dirty="0"/>
          </a:p>
          <a:p>
            <a:r>
              <a:rPr kumimoji="1" lang="ja-JP" altLang="en-US" sz="1600"/>
              <a:t>・既存リポジトリを複製する</a:t>
            </a:r>
            <a:endParaRPr kumimoji="1" lang="en-US" altLang="ja-JP" sz="1600" dirty="0"/>
          </a:p>
          <a:p>
            <a:r>
              <a:rPr kumimoji="1" lang="ja-JP" altLang="en-US" sz="1600"/>
              <a:t>・既存リポジトリを開く</a:t>
            </a:r>
            <a:endParaRPr kumimoji="1" lang="en-US" altLang="ja-JP" sz="1600" dirty="0"/>
          </a:p>
          <a:p>
            <a:endParaRPr kumimoji="1" lang="en-US" altLang="ja-JP" sz="1600" dirty="0"/>
          </a:p>
          <a:p>
            <a:r>
              <a:rPr kumimoji="1" lang="ja-JP" altLang="en-US" sz="1600"/>
              <a:t>と書いてある。</a:t>
            </a:r>
          </a:p>
        </p:txBody>
      </p:sp>
      <p:sp>
        <p:nvSpPr>
          <p:cNvPr id="14" name="スライド番号プレースホルダー 13">
            <a:extLst>
              <a:ext uri="{FF2B5EF4-FFF2-40B4-BE49-F238E27FC236}">
                <a16:creationId xmlns:a16="http://schemas.microsoft.com/office/drawing/2014/main" id="{86E45E23-94B7-FD7C-21E1-0F8528ACE1D6}"/>
              </a:ext>
            </a:extLst>
          </p:cNvPr>
          <p:cNvSpPr>
            <a:spLocks noGrp="1"/>
          </p:cNvSpPr>
          <p:nvPr>
            <p:ph type="sldNum" sz="quarter" idx="12"/>
          </p:nvPr>
        </p:nvSpPr>
        <p:spPr>
          <a:xfrm>
            <a:off x="11456104" y="6424551"/>
            <a:ext cx="551167" cy="365125"/>
          </a:xfrm>
        </p:spPr>
        <p:txBody>
          <a:bodyPr/>
          <a:lstStyle/>
          <a:p>
            <a:fld id="{A7CD31F4-64FA-4BA0-9498-67783267A8C8}" type="slidenum">
              <a:rPr lang="en-US" sz="2000" smtClean="0"/>
              <a:t>6</a:t>
            </a:fld>
            <a:endParaRPr lang="en-US" sz="2000" dirty="0"/>
          </a:p>
        </p:txBody>
      </p:sp>
    </p:spTree>
    <p:extLst>
      <p:ext uri="{BB962C8B-B14F-4D97-AF65-F5344CB8AC3E}">
        <p14:creationId xmlns:p14="http://schemas.microsoft.com/office/powerpoint/2010/main" val="3712981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502826E-C95A-73FB-0CFE-7DA92A7A51BF}"/>
              </a:ext>
            </a:extLst>
          </p:cNvPr>
          <p:cNvSpPr>
            <a:spLocks noGrp="1"/>
          </p:cNvSpPr>
          <p:nvPr>
            <p:ph type="title"/>
          </p:nvPr>
        </p:nvSpPr>
        <p:spPr>
          <a:xfrm>
            <a:off x="1141413" y="643467"/>
            <a:ext cx="7696199" cy="1079989"/>
          </a:xfrm>
        </p:spPr>
        <p:txBody>
          <a:bodyPr>
            <a:normAutofit/>
          </a:bodyPr>
          <a:lstStyle/>
          <a:p>
            <a:r>
              <a:rPr lang="ja-JP" altLang="en-US" sz="3600"/>
              <a:t>独習</a:t>
            </a:r>
            <a:r>
              <a:rPr lang="en-US" altLang="ja-JP" sz="3600" dirty="0"/>
              <a:t>GIT</a:t>
            </a:r>
            <a:r>
              <a:rPr lang="ja-JP" altLang="en-US" sz="3600"/>
              <a:t> ピックアップ</a:t>
            </a:r>
            <a:r>
              <a:rPr lang="en-US" altLang="ja-JP" sz="3600" dirty="0"/>
              <a:t>3</a:t>
            </a:r>
            <a:endParaRPr kumimoji="1" lang="ja-JP" altLang="en-US" sz="3600"/>
          </a:p>
        </p:txBody>
      </p:sp>
      <p:pic>
        <p:nvPicPr>
          <p:cNvPr id="5" name="コンテンツ プレースホルダー 4" descr="モニター画面に映るウェブサイトのスクリーンショット&#10;&#10;自動的に生成された説明">
            <a:extLst>
              <a:ext uri="{FF2B5EF4-FFF2-40B4-BE49-F238E27FC236}">
                <a16:creationId xmlns:a16="http://schemas.microsoft.com/office/drawing/2014/main" id="{748FB1DD-0AC8-0B42-FA19-569EFB90F716}"/>
              </a:ext>
            </a:extLst>
          </p:cNvPr>
          <p:cNvPicPr>
            <a:picLocks noGrp="1" noChangeAspect="1"/>
          </p:cNvPicPr>
          <p:nvPr>
            <p:ph idx="1"/>
          </p:nvPr>
        </p:nvPicPr>
        <p:blipFill>
          <a:blip r:embed="rId2"/>
          <a:stretch>
            <a:fillRect/>
          </a:stretch>
        </p:blipFill>
        <p:spPr>
          <a:xfrm>
            <a:off x="470087" y="3660079"/>
            <a:ext cx="6672551" cy="3018076"/>
          </a:xfrm>
        </p:spPr>
      </p:pic>
      <p:sp>
        <p:nvSpPr>
          <p:cNvPr id="6" name="正方形/長方形 5">
            <a:extLst>
              <a:ext uri="{FF2B5EF4-FFF2-40B4-BE49-F238E27FC236}">
                <a16:creationId xmlns:a16="http://schemas.microsoft.com/office/drawing/2014/main" id="{9A188BF7-E623-AC27-8624-F944D97F48FD}"/>
              </a:ext>
            </a:extLst>
          </p:cNvPr>
          <p:cNvSpPr/>
          <p:nvPr/>
        </p:nvSpPr>
        <p:spPr>
          <a:xfrm>
            <a:off x="470088" y="2289310"/>
            <a:ext cx="6672551" cy="119092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en" altLang="ja-JP" sz="1100" dirty="0">
                <a:solidFill>
                  <a:schemeClr val="tx1"/>
                </a:solidFill>
                <a:effectLst/>
                <a:latin typeface="Menlo" panose="020B0609030804020204" pitchFamily="49" charset="0"/>
              </a:rPr>
              <a:t>~ </a:t>
            </a:r>
            <a:r>
              <a:rPr lang="en" altLang="ja-JP" sz="1100" dirty="0" err="1">
                <a:solidFill>
                  <a:schemeClr val="tx1"/>
                </a:solidFill>
                <a:effectLst/>
                <a:latin typeface="Menlo" panose="020B0609030804020204" pitchFamily="49" charset="0"/>
              </a:rPr>
              <a:t>miyagihyuuga</a:t>
            </a:r>
            <a:r>
              <a:rPr lang="en" altLang="ja-JP" sz="1100" dirty="0">
                <a:solidFill>
                  <a:schemeClr val="tx1"/>
                </a:solidFill>
                <a:effectLst/>
                <a:latin typeface="Menlo" panose="020B0609030804020204" pitchFamily="49" charset="0"/>
              </a:rPr>
              <a:t>$ </a:t>
            </a:r>
            <a:r>
              <a:rPr lang="en" altLang="ja-JP" sz="1100" dirty="0" err="1">
                <a:solidFill>
                  <a:schemeClr val="tx1"/>
                </a:solidFill>
                <a:effectLst/>
                <a:latin typeface="Menlo" panose="020B0609030804020204" pitchFamily="49" charset="0"/>
              </a:rPr>
              <a:t>mkdir</a:t>
            </a:r>
            <a:r>
              <a:rPr lang="en" altLang="ja-JP" sz="1100" dirty="0">
                <a:solidFill>
                  <a:schemeClr val="tx1"/>
                </a:solidFill>
                <a:effectLst/>
                <a:latin typeface="Menlo" panose="020B0609030804020204" pitchFamily="49" charset="0"/>
              </a:rPr>
              <a:t> </a:t>
            </a:r>
            <a:r>
              <a:rPr lang="en" altLang="ja-JP" sz="1100" dirty="0" err="1">
                <a:solidFill>
                  <a:schemeClr val="tx1"/>
                </a:solidFill>
                <a:effectLst/>
                <a:latin typeface="Menlo" panose="020B0609030804020204" pitchFamily="49" charset="0"/>
              </a:rPr>
              <a:t>new_repo</a:t>
            </a:r>
            <a:endParaRPr lang="en" altLang="ja-JP" sz="1100" dirty="0">
              <a:solidFill>
                <a:schemeClr val="tx1"/>
              </a:solidFill>
              <a:effectLst/>
              <a:latin typeface="Menlo" panose="020B0609030804020204" pitchFamily="49" charset="0"/>
            </a:endParaRPr>
          </a:p>
          <a:p>
            <a:r>
              <a:rPr lang="en" altLang="ja-JP" sz="1100" dirty="0">
                <a:solidFill>
                  <a:schemeClr val="tx1"/>
                </a:solidFill>
                <a:latin typeface="Menlo" panose="020B0609030804020204" pitchFamily="49" charset="0"/>
              </a:rPr>
              <a:t>~ </a:t>
            </a:r>
            <a:r>
              <a:rPr lang="en" altLang="ja-JP" sz="1100" dirty="0" err="1">
                <a:solidFill>
                  <a:schemeClr val="tx1"/>
                </a:solidFill>
                <a:effectLst/>
                <a:latin typeface="Menlo" panose="020B0609030804020204" pitchFamily="49" charset="0"/>
              </a:rPr>
              <a:t>miyagihyuuga</a:t>
            </a:r>
            <a:r>
              <a:rPr lang="en" altLang="ja-JP" sz="1100" dirty="0">
                <a:solidFill>
                  <a:schemeClr val="tx1"/>
                </a:solidFill>
                <a:effectLst/>
                <a:latin typeface="Menlo" panose="020B0609030804020204" pitchFamily="49" charset="0"/>
              </a:rPr>
              <a:t>$</a:t>
            </a:r>
            <a:r>
              <a:rPr lang="en" altLang="ja-JP" sz="1100" dirty="0">
                <a:solidFill>
                  <a:schemeClr val="tx1"/>
                </a:solidFill>
                <a:latin typeface="Menlo" panose="020B0609030804020204" pitchFamily="49" charset="0"/>
              </a:rPr>
              <a:t> cd </a:t>
            </a:r>
            <a:r>
              <a:rPr lang="en" altLang="ja-JP" sz="1100" dirty="0" err="1">
                <a:solidFill>
                  <a:schemeClr val="tx1"/>
                </a:solidFill>
                <a:latin typeface="Menlo" panose="020B0609030804020204" pitchFamily="49" charset="0"/>
              </a:rPr>
              <a:t>new_repo</a:t>
            </a:r>
            <a:endParaRPr lang="en" altLang="ja-JP" sz="1100" dirty="0">
              <a:solidFill>
                <a:schemeClr val="tx1"/>
              </a:solidFill>
              <a:latin typeface="Menlo" panose="020B0609030804020204" pitchFamily="49" charset="0"/>
            </a:endParaRPr>
          </a:p>
          <a:p>
            <a:r>
              <a:rPr lang="en" altLang="ja-JP" sz="1100" dirty="0" err="1">
                <a:solidFill>
                  <a:schemeClr val="tx1"/>
                </a:solidFill>
                <a:latin typeface="Menlo" panose="020B0609030804020204" pitchFamily="49" charset="0"/>
              </a:rPr>
              <a:t>newrepo</a:t>
            </a:r>
            <a:r>
              <a:rPr lang="en" altLang="ja-JP" sz="1100" dirty="0">
                <a:solidFill>
                  <a:schemeClr val="tx1"/>
                </a:solidFill>
                <a:effectLst/>
                <a:latin typeface="Menlo" panose="020B0609030804020204" pitchFamily="49" charset="0"/>
              </a:rPr>
              <a:t> </a:t>
            </a:r>
            <a:r>
              <a:rPr lang="en" altLang="ja-JP" sz="1100" dirty="0" err="1">
                <a:solidFill>
                  <a:schemeClr val="tx1"/>
                </a:solidFill>
                <a:effectLst/>
                <a:latin typeface="Menlo" panose="020B0609030804020204" pitchFamily="49" charset="0"/>
              </a:rPr>
              <a:t>miyagihyuuga</a:t>
            </a:r>
            <a:r>
              <a:rPr lang="en" altLang="ja-JP" sz="1100" dirty="0">
                <a:solidFill>
                  <a:schemeClr val="tx1"/>
                </a:solidFill>
                <a:effectLst/>
                <a:latin typeface="Menlo" panose="020B0609030804020204" pitchFamily="49" charset="0"/>
              </a:rPr>
              <a:t>$ </a:t>
            </a:r>
            <a:r>
              <a:rPr lang="en" altLang="ja-JP" sz="1100" dirty="0">
                <a:solidFill>
                  <a:schemeClr val="tx1"/>
                </a:solidFill>
                <a:latin typeface="Menlo" panose="020B0609030804020204" pitchFamily="49" charset="0"/>
              </a:rPr>
              <a:t>git </a:t>
            </a:r>
            <a:r>
              <a:rPr lang="en" altLang="ja-JP" sz="1100" dirty="0" err="1">
                <a:solidFill>
                  <a:schemeClr val="tx1"/>
                </a:solidFill>
                <a:latin typeface="Menlo" panose="020B0609030804020204" pitchFamily="49" charset="0"/>
              </a:rPr>
              <a:t>init</a:t>
            </a:r>
            <a:endParaRPr lang="en" altLang="ja-JP" sz="1100" dirty="0">
              <a:solidFill>
                <a:schemeClr val="tx1"/>
              </a:solidFill>
              <a:effectLst/>
              <a:latin typeface="Menlo" panose="020B0609030804020204" pitchFamily="49" charset="0"/>
            </a:endParaRPr>
          </a:p>
          <a:p>
            <a:r>
              <a:rPr lang="en" altLang="ja-JP" sz="1100" dirty="0" err="1">
                <a:solidFill>
                  <a:schemeClr val="tx1"/>
                </a:solidFill>
                <a:latin typeface="Menlo" panose="020B0609030804020204" pitchFamily="49" charset="0"/>
              </a:rPr>
              <a:t>new_repo</a:t>
            </a:r>
            <a:r>
              <a:rPr lang="en" altLang="ja-JP" sz="1100" dirty="0">
                <a:solidFill>
                  <a:schemeClr val="tx1"/>
                </a:solidFill>
                <a:effectLst/>
                <a:latin typeface="Menlo" panose="020B0609030804020204" pitchFamily="49" charset="0"/>
              </a:rPr>
              <a:t> </a:t>
            </a:r>
            <a:r>
              <a:rPr lang="en" altLang="ja-JP" sz="1100" dirty="0" err="1">
                <a:solidFill>
                  <a:schemeClr val="tx1"/>
                </a:solidFill>
                <a:effectLst/>
                <a:latin typeface="Menlo" panose="020B0609030804020204" pitchFamily="49" charset="0"/>
              </a:rPr>
              <a:t>miyagihyuuga</a:t>
            </a:r>
            <a:r>
              <a:rPr lang="en" altLang="ja-JP" sz="1100" dirty="0">
                <a:solidFill>
                  <a:schemeClr val="tx1"/>
                </a:solidFill>
                <a:effectLst/>
                <a:latin typeface="Menlo" panose="020B0609030804020204" pitchFamily="49" charset="0"/>
              </a:rPr>
              <a:t>$</a:t>
            </a:r>
            <a:r>
              <a:rPr lang="en" altLang="ja-JP" sz="1100" dirty="0">
                <a:solidFill>
                  <a:schemeClr val="tx1"/>
                </a:solidFill>
                <a:latin typeface="Menlo" panose="020B0609030804020204" pitchFamily="49" charset="0"/>
              </a:rPr>
              <a:t> git add </a:t>
            </a:r>
            <a:r>
              <a:rPr lang="en" altLang="ja-JP" sz="1100" dirty="0" err="1">
                <a:solidFill>
                  <a:schemeClr val="tx1"/>
                </a:solidFill>
                <a:latin typeface="Menlo" panose="020B0609030804020204" pitchFamily="49" charset="0"/>
              </a:rPr>
              <a:t>sample.txt</a:t>
            </a:r>
            <a:endParaRPr lang="en" altLang="ja-JP" sz="1100" dirty="0">
              <a:solidFill>
                <a:schemeClr val="tx1"/>
              </a:solidFill>
              <a:latin typeface="Menlo" panose="020B0609030804020204" pitchFamily="49" charset="0"/>
            </a:endParaRPr>
          </a:p>
          <a:p>
            <a:r>
              <a:rPr lang="en" altLang="ja-JP" sz="1100" dirty="0" err="1">
                <a:solidFill>
                  <a:schemeClr val="tx1"/>
                </a:solidFill>
                <a:effectLst/>
                <a:latin typeface="Menlo" panose="020B0609030804020204" pitchFamily="49" charset="0"/>
              </a:rPr>
              <a:t>new_repo</a:t>
            </a:r>
            <a:r>
              <a:rPr lang="en" altLang="ja-JP" sz="1100" dirty="0">
                <a:solidFill>
                  <a:schemeClr val="tx1"/>
                </a:solidFill>
                <a:effectLst/>
                <a:latin typeface="Menlo" panose="020B0609030804020204" pitchFamily="49" charset="0"/>
              </a:rPr>
              <a:t> </a:t>
            </a:r>
            <a:r>
              <a:rPr lang="en" altLang="ja-JP" sz="1100" dirty="0" err="1">
                <a:solidFill>
                  <a:schemeClr val="tx1"/>
                </a:solidFill>
                <a:effectLst/>
                <a:latin typeface="Menlo" panose="020B0609030804020204" pitchFamily="49" charset="0"/>
              </a:rPr>
              <a:t>miyagihyuuga</a:t>
            </a:r>
            <a:r>
              <a:rPr lang="en" altLang="ja-JP" sz="1100" dirty="0">
                <a:solidFill>
                  <a:schemeClr val="tx1"/>
                </a:solidFill>
                <a:effectLst/>
                <a:latin typeface="Menlo" panose="020B0609030804020204" pitchFamily="49" charset="0"/>
              </a:rPr>
              <a:t>$ git commit –m “First commit on </a:t>
            </a:r>
            <a:r>
              <a:rPr lang="en" altLang="ja-JP" sz="1100" dirty="0" err="1">
                <a:solidFill>
                  <a:schemeClr val="tx1"/>
                </a:solidFill>
                <a:effectLst/>
                <a:latin typeface="Menlo" panose="020B0609030804020204" pitchFamily="49" charset="0"/>
              </a:rPr>
              <a:t>new_repo</a:t>
            </a:r>
            <a:r>
              <a:rPr lang="en" altLang="ja-JP" sz="1100" dirty="0">
                <a:solidFill>
                  <a:schemeClr val="tx1"/>
                </a:solidFill>
                <a:effectLst/>
                <a:latin typeface="Menlo" panose="020B0609030804020204" pitchFamily="49" charset="0"/>
              </a:rPr>
              <a:t> using git GUI”</a:t>
            </a:r>
            <a:endParaRPr lang="en" altLang="ja-JP" sz="1100" dirty="0">
              <a:solidFill>
                <a:schemeClr val="tx1"/>
              </a:solidFill>
              <a:latin typeface="Menlo" panose="020B0609030804020204" pitchFamily="49" charset="0"/>
            </a:endParaRPr>
          </a:p>
          <a:p>
            <a:r>
              <a:rPr lang="en" altLang="ja-JP" sz="1200" dirty="0">
                <a:solidFill>
                  <a:schemeClr val="tx1"/>
                </a:solidFill>
                <a:latin typeface="Menlo" panose="020B0609030804020204" pitchFamily="49" charset="0"/>
              </a:rPr>
              <a:t> </a:t>
            </a:r>
            <a:endParaRPr lang="en" altLang="ja-JP" sz="1200" dirty="0">
              <a:solidFill>
                <a:schemeClr val="tx1"/>
              </a:solidFill>
              <a:effectLst/>
              <a:latin typeface="Menlo" panose="020B0609030804020204" pitchFamily="49" charset="0"/>
            </a:endParaRPr>
          </a:p>
        </p:txBody>
      </p:sp>
      <p:sp>
        <p:nvSpPr>
          <p:cNvPr id="7" name="テキスト ボックス 6">
            <a:extLst>
              <a:ext uri="{FF2B5EF4-FFF2-40B4-BE49-F238E27FC236}">
                <a16:creationId xmlns:a16="http://schemas.microsoft.com/office/drawing/2014/main" id="{538E8BDD-0461-824D-1B8B-3738910692BA}"/>
              </a:ext>
            </a:extLst>
          </p:cNvPr>
          <p:cNvSpPr txBox="1"/>
          <p:nvPr/>
        </p:nvSpPr>
        <p:spPr>
          <a:xfrm>
            <a:off x="7363667" y="2254928"/>
            <a:ext cx="4358245" cy="4401205"/>
          </a:xfrm>
          <a:prstGeom prst="rect">
            <a:avLst/>
          </a:prstGeom>
          <a:noFill/>
        </p:spPr>
        <p:txBody>
          <a:bodyPr wrap="square" rtlCol="0">
            <a:spAutoFit/>
          </a:bodyPr>
          <a:lstStyle/>
          <a:p>
            <a:r>
              <a:rPr kumimoji="1" lang="en-US" altLang="ja-JP" sz="1400" dirty="0"/>
              <a:t>GIT </a:t>
            </a:r>
            <a:r>
              <a:rPr kumimoji="1" lang="ja-JP" altLang="en-US" sz="1400"/>
              <a:t>やターミナルをあまりいじったことがない人に説明すると、</a:t>
            </a:r>
            <a:endParaRPr kumimoji="1" lang="en-US" altLang="ja-JP" sz="1400" dirty="0"/>
          </a:p>
          <a:p>
            <a:endParaRPr kumimoji="1" lang="en-US" altLang="ja-JP" sz="1400" dirty="0"/>
          </a:p>
          <a:p>
            <a:pPr marL="342900" indent="-342900">
              <a:buAutoNum type="arabicPeriod"/>
            </a:pPr>
            <a:r>
              <a:rPr kumimoji="1" lang="ja-JP" altLang="en-US" sz="1400"/>
              <a:t>新しいディレクトリを作る</a:t>
            </a:r>
            <a:endParaRPr kumimoji="1" lang="en-US" altLang="ja-JP" sz="1400" dirty="0"/>
          </a:p>
          <a:p>
            <a:pPr marL="342900" indent="-342900">
              <a:buAutoNum type="arabicPeriod"/>
            </a:pPr>
            <a:r>
              <a:rPr kumimoji="1" lang="ja-JP" altLang="en-US" sz="1400"/>
              <a:t>そのディレクトリに移動する</a:t>
            </a:r>
            <a:endParaRPr kumimoji="1" lang="en-US" altLang="ja-JP" sz="1400" dirty="0"/>
          </a:p>
          <a:p>
            <a:pPr marL="342900" indent="-342900">
              <a:buAutoNum type="arabicPeriod"/>
            </a:pPr>
            <a:r>
              <a:rPr kumimoji="1" lang="en-US" altLang="ja-JP" sz="1400" dirty="0"/>
              <a:t> </a:t>
            </a:r>
            <a:r>
              <a:rPr kumimoji="1" lang="ja-JP" altLang="en-US" sz="1400"/>
              <a:t>ディレクトリ内に</a:t>
            </a:r>
            <a:r>
              <a:rPr kumimoji="1" lang="en-US" altLang="ja-JP" sz="1400" dirty="0"/>
              <a:t>Git</a:t>
            </a:r>
            <a:r>
              <a:rPr kumimoji="1" lang="ja-JP" altLang="en-US" sz="1400"/>
              <a:t>リポジトリを作成</a:t>
            </a:r>
            <a:endParaRPr kumimoji="1" lang="en-US" altLang="ja-JP" sz="1400" dirty="0"/>
          </a:p>
          <a:p>
            <a:pPr marL="342900" indent="-342900">
              <a:buAutoNum type="arabicPeriod"/>
            </a:pPr>
            <a:r>
              <a:rPr kumimoji="1" lang="ja-JP" altLang="en-US" sz="1400"/>
              <a:t>ディレクトリ内にある</a:t>
            </a:r>
            <a:r>
              <a:rPr kumimoji="1" lang="en-US" altLang="ja-JP" sz="1400" dirty="0"/>
              <a:t>txt</a:t>
            </a:r>
            <a:r>
              <a:rPr kumimoji="1" lang="ja-JP" altLang="en-US" sz="1400"/>
              <a:t>ファイルを</a:t>
            </a:r>
            <a:r>
              <a:rPr kumimoji="1" lang="en-US" altLang="ja-JP" sz="1400" dirty="0"/>
              <a:t>Git</a:t>
            </a:r>
            <a:r>
              <a:rPr kumimoji="1" lang="ja-JP" altLang="en-US" sz="1400"/>
              <a:t>リポジトリに追加する</a:t>
            </a:r>
            <a:endParaRPr kumimoji="1" lang="en-US" altLang="ja-JP" sz="1400" dirty="0"/>
          </a:p>
          <a:p>
            <a:pPr marL="342900" indent="-342900">
              <a:buAutoNum type="arabicPeriod"/>
            </a:pPr>
            <a:r>
              <a:rPr kumimoji="1" lang="ja-JP" altLang="en-US" sz="1400"/>
              <a:t>状態をコミットして、</a:t>
            </a:r>
            <a:r>
              <a:rPr kumimoji="1" lang="en-US" altLang="ja-JP" sz="1400" dirty="0"/>
              <a:t>Git</a:t>
            </a:r>
            <a:r>
              <a:rPr kumimoji="1" lang="ja-JP" altLang="en-US" sz="1400"/>
              <a:t>側でファイルを管理できるようにする。</a:t>
            </a:r>
            <a:endParaRPr kumimoji="1" lang="en-US" altLang="ja-JP" sz="1400" dirty="0"/>
          </a:p>
          <a:p>
            <a:pPr marL="342900" indent="-342900">
              <a:buAutoNum type="arabicPeriod"/>
            </a:pPr>
            <a:endParaRPr kumimoji="1" lang="en-US" altLang="ja-JP" sz="1400" dirty="0"/>
          </a:p>
          <a:p>
            <a:pPr algn="ctr"/>
            <a:r>
              <a:rPr kumimoji="1" lang="ja-JP" altLang="en-US" sz="1400"/>
              <a:t>↓</a:t>
            </a:r>
            <a:endParaRPr kumimoji="1" lang="en-US" altLang="ja-JP" sz="1400" dirty="0"/>
          </a:p>
          <a:p>
            <a:pPr algn="ctr"/>
            <a:endParaRPr kumimoji="1" lang="en-US" altLang="ja-JP" sz="1400" dirty="0"/>
          </a:p>
          <a:p>
            <a:r>
              <a:rPr kumimoji="1" lang="en-US" altLang="ja-JP" sz="1400" dirty="0"/>
              <a:t>GIT GUI </a:t>
            </a:r>
            <a:r>
              <a:rPr kumimoji="1" lang="ja-JP" altLang="en-US" sz="1400"/>
              <a:t>は上記の一連の動作を</a:t>
            </a:r>
            <a:endParaRPr kumimoji="1" lang="en-US" altLang="ja-JP" sz="1400" dirty="0"/>
          </a:p>
          <a:p>
            <a:endParaRPr kumimoji="1" lang="en-US" altLang="ja-JP" sz="1400" dirty="0"/>
          </a:p>
          <a:p>
            <a:r>
              <a:rPr kumimoji="1" lang="en-US" altLang="ja-JP" sz="1400" dirty="0"/>
              <a:t>1. </a:t>
            </a:r>
            <a:r>
              <a:rPr kumimoji="1" lang="ja-JP" altLang="en-US" sz="1400"/>
              <a:t>新しいリポジトリを作る（を押す）</a:t>
            </a:r>
            <a:endParaRPr kumimoji="1" lang="en-US" altLang="ja-JP" sz="1400" dirty="0"/>
          </a:p>
          <a:p>
            <a:r>
              <a:rPr kumimoji="1" lang="en-US" altLang="ja-JP" sz="1400" dirty="0"/>
              <a:t>1. </a:t>
            </a:r>
            <a:r>
              <a:rPr kumimoji="1" lang="ja-JP" altLang="en-US" sz="1400"/>
              <a:t>変更をコミット予定に入れる（を押す）</a:t>
            </a:r>
            <a:endParaRPr kumimoji="1" lang="en-US" altLang="ja-JP" sz="1400" dirty="0"/>
          </a:p>
          <a:p>
            <a:r>
              <a:rPr kumimoji="1" lang="en-US" altLang="ja-JP" sz="1400" dirty="0"/>
              <a:t>2. </a:t>
            </a:r>
            <a:r>
              <a:rPr kumimoji="1" lang="ja-JP" altLang="en-US" sz="1400"/>
              <a:t>コミット（を押す）</a:t>
            </a:r>
            <a:endParaRPr kumimoji="1" lang="en-US" altLang="ja-JP" sz="1400" dirty="0"/>
          </a:p>
          <a:p>
            <a:endParaRPr kumimoji="1" lang="en-US" altLang="ja-JP" sz="1400" dirty="0"/>
          </a:p>
          <a:p>
            <a:r>
              <a:rPr kumimoji="1" lang="ja-JP" altLang="en-US" sz="1400"/>
              <a:t>で実行できる便利な道具</a:t>
            </a:r>
            <a:endParaRPr kumimoji="1" lang="en-US" altLang="ja-JP" sz="1400" dirty="0"/>
          </a:p>
        </p:txBody>
      </p:sp>
      <p:sp>
        <p:nvSpPr>
          <p:cNvPr id="9" name="スライド番号プレースホルダー 8">
            <a:extLst>
              <a:ext uri="{FF2B5EF4-FFF2-40B4-BE49-F238E27FC236}">
                <a16:creationId xmlns:a16="http://schemas.microsoft.com/office/drawing/2014/main" id="{B9FE490D-0D60-6746-F2EC-D55F42E812EE}"/>
              </a:ext>
            </a:extLst>
          </p:cNvPr>
          <p:cNvSpPr>
            <a:spLocks noGrp="1"/>
          </p:cNvSpPr>
          <p:nvPr>
            <p:ph type="sldNum" sz="quarter" idx="12"/>
          </p:nvPr>
        </p:nvSpPr>
        <p:spPr>
          <a:xfrm>
            <a:off x="11446328" y="6313030"/>
            <a:ext cx="551167" cy="365125"/>
          </a:xfrm>
        </p:spPr>
        <p:txBody>
          <a:bodyPr/>
          <a:lstStyle/>
          <a:p>
            <a:fld id="{A7CD31F4-64FA-4BA0-9498-67783267A8C8}" type="slidenum">
              <a:rPr lang="en-US" sz="2000" smtClean="0"/>
              <a:t>7</a:t>
            </a:fld>
            <a:endParaRPr lang="en-US" sz="2000" dirty="0"/>
          </a:p>
        </p:txBody>
      </p:sp>
    </p:spTree>
    <p:extLst>
      <p:ext uri="{BB962C8B-B14F-4D97-AF65-F5344CB8AC3E}">
        <p14:creationId xmlns:p14="http://schemas.microsoft.com/office/powerpoint/2010/main" val="32664971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C7A4AD-E6C8-7AB9-7EDF-BDE224068FAF}"/>
              </a:ext>
            </a:extLst>
          </p:cNvPr>
          <p:cNvSpPr>
            <a:spLocks noGrp="1"/>
          </p:cNvSpPr>
          <p:nvPr>
            <p:ph type="title"/>
          </p:nvPr>
        </p:nvSpPr>
        <p:spPr>
          <a:xfrm>
            <a:off x="1141413" y="643467"/>
            <a:ext cx="7696199" cy="1079989"/>
          </a:xfrm>
        </p:spPr>
        <p:txBody>
          <a:bodyPr>
            <a:normAutofit/>
          </a:bodyPr>
          <a:lstStyle/>
          <a:p>
            <a:r>
              <a:rPr kumimoji="1" lang="ja-JP" altLang="en-US" sz="3600"/>
              <a:t>独習</a:t>
            </a:r>
            <a:r>
              <a:rPr kumimoji="1" lang="en-US" altLang="ja-JP" sz="3600"/>
              <a:t>GIT</a:t>
            </a:r>
            <a:r>
              <a:rPr lang="ja-JP" altLang="en-US" sz="3600"/>
              <a:t>　ピックアップ</a:t>
            </a:r>
            <a:r>
              <a:rPr lang="en-US" altLang="ja-JP" sz="3600"/>
              <a:t>4</a:t>
            </a:r>
            <a:endParaRPr kumimoji="1" lang="ja-JP" altLang="en-US" sz="3600"/>
          </a:p>
        </p:txBody>
      </p:sp>
      <p:pic>
        <p:nvPicPr>
          <p:cNvPr id="5" name="コンテンツ プレースホルダー 4" descr="グラフィカル ユーザー インターフェイス, テキスト, アプリケーション, Teams&#10;&#10;自動的に生成された説明">
            <a:extLst>
              <a:ext uri="{FF2B5EF4-FFF2-40B4-BE49-F238E27FC236}">
                <a16:creationId xmlns:a16="http://schemas.microsoft.com/office/drawing/2014/main" id="{49C23B9F-DE92-F5C4-2773-10FCA05D7393}"/>
              </a:ext>
            </a:extLst>
          </p:cNvPr>
          <p:cNvPicPr>
            <a:picLocks noGrp="1" noChangeAspect="1"/>
          </p:cNvPicPr>
          <p:nvPr>
            <p:ph idx="1"/>
          </p:nvPr>
        </p:nvPicPr>
        <p:blipFill>
          <a:blip r:embed="rId2"/>
          <a:stretch>
            <a:fillRect/>
          </a:stretch>
        </p:blipFill>
        <p:spPr>
          <a:xfrm>
            <a:off x="674688" y="2366923"/>
            <a:ext cx="6490812" cy="4176752"/>
          </a:xfrm>
        </p:spPr>
      </p:pic>
      <p:sp>
        <p:nvSpPr>
          <p:cNvPr id="9" name="テキスト ボックス 8">
            <a:extLst>
              <a:ext uri="{FF2B5EF4-FFF2-40B4-BE49-F238E27FC236}">
                <a16:creationId xmlns:a16="http://schemas.microsoft.com/office/drawing/2014/main" id="{C66EEB31-8C7B-6A34-B050-B8F13D6D3E29}"/>
              </a:ext>
            </a:extLst>
          </p:cNvPr>
          <p:cNvSpPr txBox="1"/>
          <p:nvPr/>
        </p:nvSpPr>
        <p:spPr>
          <a:xfrm>
            <a:off x="7343537" y="2604069"/>
            <a:ext cx="4670425" cy="3693319"/>
          </a:xfrm>
          <a:prstGeom prst="rect">
            <a:avLst/>
          </a:prstGeom>
          <a:noFill/>
        </p:spPr>
        <p:txBody>
          <a:bodyPr wrap="square" rtlCol="0">
            <a:spAutoFit/>
          </a:bodyPr>
          <a:lstStyle/>
          <a:p>
            <a:r>
              <a:rPr kumimoji="1" lang="ja-JP" altLang="en-US"/>
              <a:t>また、</a:t>
            </a:r>
            <a:r>
              <a:rPr kumimoji="1" lang="en-US" altLang="ja-JP" dirty="0"/>
              <a:t>GIT GUI </a:t>
            </a:r>
            <a:r>
              <a:rPr kumimoji="1" lang="ja-JP" altLang="en-US"/>
              <a:t>を開いている状態で</a:t>
            </a:r>
            <a:endParaRPr kumimoji="1" lang="en-US" altLang="ja-JP" dirty="0"/>
          </a:p>
          <a:p>
            <a:r>
              <a:rPr kumimoji="1" lang="ja-JP" altLang="en-US"/>
              <a:t>パソコン上部のリポジトリタブから</a:t>
            </a:r>
            <a:endParaRPr kumimoji="1" lang="en-US" altLang="ja-JP" dirty="0"/>
          </a:p>
          <a:p>
            <a:r>
              <a:rPr kumimoji="1" lang="ja-JP" altLang="en-US"/>
              <a:t>ブランチ</a:t>
            </a:r>
            <a:r>
              <a:rPr kumimoji="1" lang="en-US" altLang="ja-JP" dirty="0"/>
              <a:t>master </a:t>
            </a:r>
            <a:r>
              <a:rPr kumimoji="1" lang="ja-JP" altLang="en-US"/>
              <a:t>のコミット履歴を閲覧するを選択すると、</a:t>
            </a:r>
            <a:endParaRPr kumimoji="1" lang="en-US" altLang="ja-JP" dirty="0"/>
          </a:p>
          <a:p>
            <a:endParaRPr kumimoji="1" lang="en-US" altLang="ja-JP" dirty="0"/>
          </a:p>
          <a:p>
            <a:r>
              <a:rPr kumimoji="1" lang="ja-JP" altLang="en-US"/>
              <a:t>左のようにコミット履歴をまとめてみることができる</a:t>
            </a:r>
            <a:endParaRPr kumimoji="1" lang="en-US" altLang="ja-JP" dirty="0"/>
          </a:p>
          <a:p>
            <a:endParaRPr kumimoji="1" lang="en-US" altLang="ja-JP" dirty="0"/>
          </a:p>
          <a:p>
            <a:r>
              <a:rPr kumimoji="1" lang="ja-JP" altLang="en-US"/>
              <a:t>ファイルの中身も確認できる</a:t>
            </a:r>
            <a:endParaRPr kumimoji="1" lang="en-US" altLang="ja-JP" dirty="0"/>
          </a:p>
          <a:p>
            <a:endParaRPr kumimoji="1" lang="en-US" altLang="ja-JP" dirty="0"/>
          </a:p>
          <a:p>
            <a:endParaRPr kumimoji="1" lang="en-US" altLang="ja-JP" dirty="0"/>
          </a:p>
          <a:p>
            <a:r>
              <a:rPr kumimoji="1" lang="ja-JP" altLang="en-US"/>
              <a:t>コマンドラインが嫌いな方は、</a:t>
            </a:r>
            <a:endParaRPr kumimoji="1" lang="en-US" altLang="ja-JP" dirty="0"/>
          </a:p>
          <a:p>
            <a:r>
              <a:rPr kumimoji="1" lang="en-US" altLang="ja-JP" dirty="0"/>
              <a:t>GIT GUI</a:t>
            </a:r>
            <a:r>
              <a:rPr kumimoji="1" lang="ja-JP" altLang="en-US"/>
              <a:t>の利用を強く奨める。</a:t>
            </a:r>
          </a:p>
        </p:txBody>
      </p:sp>
      <p:sp>
        <p:nvSpPr>
          <p:cNvPr id="11" name="スライド番号プレースホルダー 10">
            <a:extLst>
              <a:ext uri="{FF2B5EF4-FFF2-40B4-BE49-F238E27FC236}">
                <a16:creationId xmlns:a16="http://schemas.microsoft.com/office/drawing/2014/main" id="{78038F66-05B5-278F-FD2C-7179E6E81B1B}"/>
              </a:ext>
            </a:extLst>
          </p:cNvPr>
          <p:cNvSpPr>
            <a:spLocks noGrp="1"/>
          </p:cNvSpPr>
          <p:nvPr>
            <p:ph type="sldNum" sz="quarter" idx="12"/>
          </p:nvPr>
        </p:nvSpPr>
        <p:spPr>
          <a:xfrm>
            <a:off x="11517312" y="6361112"/>
            <a:ext cx="551167" cy="365125"/>
          </a:xfrm>
        </p:spPr>
        <p:txBody>
          <a:bodyPr/>
          <a:lstStyle/>
          <a:p>
            <a:fld id="{A7CD31F4-64FA-4BA0-9498-67783267A8C8}" type="slidenum">
              <a:rPr lang="en-US" sz="2000" smtClean="0"/>
              <a:t>8</a:t>
            </a:fld>
            <a:endParaRPr lang="en-US" sz="2000" dirty="0"/>
          </a:p>
        </p:txBody>
      </p:sp>
    </p:spTree>
    <p:extLst>
      <p:ext uri="{BB962C8B-B14F-4D97-AF65-F5344CB8AC3E}">
        <p14:creationId xmlns:p14="http://schemas.microsoft.com/office/powerpoint/2010/main" val="42848525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D2F9744-FEAE-E7F8-5248-D9FA393D3C67}"/>
              </a:ext>
            </a:extLst>
          </p:cNvPr>
          <p:cNvSpPr>
            <a:spLocks noGrp="1"/>
          </p:cNvSpPr>
          <p:nvPr>
            <p:ph type="title"/>
          </p:nvPr>
        </p:nvSpPr>
        <p:spPr>
          <a:xfrm>
            <a:off x="1751012" y="2007703"/>
            <a:ext cx="8676222" cy="1802297"/>
          </a:xfrm>
        </p:spPr>
        <p:txBody>
          <a:bodyPr vert="horz" lIns="91440" tIns="45720" rIns="91440" bIns="45720" rtlCol="0" anchor="b">
            <a:normAutofit/>
          </a:bodyPr>
          <a:lstStyle/>
          <a:p>
            <a:pPr algn="ctr"/>
            <a:r>
              <a:rPr kumimoji="1" lang="ja-JP" altLang="en-US" sz="4800">
                <a:effectLst>
                  <a:glow rad="38100">
                    <a:schemeClr val="bg1">
                      <a:lumMod val="65000"/>
                      <a:lumOff val="35000"/>
                      <a:alpha val="50000"/>
                    </a:schemeClr>
                  </a:glow>
                  <a:outerShdw blurRad="28575" dist="31750" dir="13200000" algn="tl" rotWithShape="0">
                    <a:srgbClr val="000000">
                      <a:alpha val="25000"/>
                    </a:srgbClr>
                  </a:outerShdw>
                </a:effectLst>
              </a:rPr>
              <a:t>読んだ</a:t>
            </a:r>
            <a:r>
              <a:rPr lang="ja-JP" altLang="en-US" sz="4800">
                <a:effectLst>
                  <a:glow rad="38100">
                    <a:schemeClr val="bg1">
                      <a:lumMod val="65000"/>
                      <a:lumOff val="35000"/>
                      <a:alpha val="50000"/>
                    </a:schemeClr>
                  </a:glow>
                  <a:outerShdw blurRad="28575" dist="31750" dir="13200000" algn="tl" rotWithShape="0">
                    <a:srgbClr val="000000">
                      <a:alpha val="25000"/>
                    </a:srgbClr>
                  </a:outerShdw>
                </a:effectLst>
              </a:rPr>
              <a:t>記事</a:t>
            </a:r>
            <a:endParaRPr kumimoji="1" lang="en-US" altLang="ja-JP" sz="4800" dirty="0">
              <a:effectLst>
                <a:glow rad="38100">
                  <a:schemeClr val="bg1">
                    <a:lumMod val="65000"/>
                    <a:lumOff val="35000"/>
                    <a:alpha val="50000"/>
                  </a:schemeClr>
                </a:glow>
                <a:outerShdw blurRad="28575" dist="31750" dir="13200000" algn="tl" rotWithShape="0">
                  <a:srgbClr val="000000">
                    <a:alpha val="25000"/>
                  </a:srgbClr>
                </a:outerShdw>
              </a:effectLst>
            </a:endParaRPr>
          </a:p>
        </p:txBody>
      </p:sp>
      <p:sp>
        <p:nvSpPr>
          <p:cNvPr id="4" name="スライド番号プレースホルダー 3">
            <a:extLst>
              <a:ext uri="{FF2B5EF4-FFF2-40B4-BE49-F238E27FC236}">
                <a16:creationId xmlns:a16="http://schemas.microsoft.com/office/drawing/2014/main" id="{800ACE4D-1193-597C-43E5-2B87047C506D}"/>
              </a:ext>
            </a:extLst>
          </p:cNvPr>
          <p:cNvSpPr>
            <a:spLocks noGrp="1"/>
          </p:cNvSpPr>
          <p:nvPr>
            <p:ph type="sldNum" sz="quarter" idx="12"/>
          </p:nvPr>
        </p:nvSpPr>
        <p:spPr>
          <a:xfrm>
            <a:off x="11499663" y="6385997"/>
            <a:ext cx="551167" cy="365125"/>
          </a:xfrm>
        </p:spPr>
        <p:txBody>
          <a:bodyPr/>
          <a:lstStyle/>
          <a:p>
            <a:fld id="{A7CD31F4-64FA-4BA0-9498-67783267A8C8}" type="slidenum">
              <a:rPr lang="en-US" sz="2000" smtClean="0"/>
              <a:t>9</a:t>
            </a:fld>
            <a:endParaRPr lang="en-US" sz="2000" dirty="0"/>
          </a:p>
        </p:txBody>
      </p:sp>
    </p:spTree>
    <p:extLst>
      <p:ext uri="{BB962C8B-B14F-4D97-AF65-F5344CB8AC3E}">
        <p14:creationId xmlns:p14="http://schemas.microsoft.com/office/powerpoint/2010/main" val="201304887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メッシュ">
  <a:themeElements>
    <a:clrScheme name="メッシュ">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メッシュ">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メッシュ">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{DC3A7F00-F8FB-AA4E-B439-3986F2FAC664}tf10001079</Template>
  <TotalTime>424</TotalTime>
  <Words>762</Words>
  <Application>Microsoft Macintosh PowerPoint</Application>
  <PresentationFormat>ワイド画面</PresentationFormat>
  <Paragraphs>113</Paragraphs>
  <Slides>13</Slides>
  <Notes>0</Notes>
  <HiddenSlides>0</HiddenSlides>
  <MMClips>3</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13</vt:i4>
      </vt:variant>
    </vt:vector>
  </HeadingPairs>
  <TitlesOfParts>
    <vt:vector size="19" baseType="lpstr">
      <vt:lpstr>YakuHanJPs</vt:lpstr>
      <vt:lpstr>游ゴシック</vt:lpstr>
      <vt:lpstr>Arial</vt:lpstr>
      <vt:lpstr>Century Gothic</vt:lpstr>
      <vt:lpstr>Menlo</vt:lpstr>
      <vt:lpstr>メッシュ</vt:lpstr>
      <vt:lpstr>第一回読本LT大会 吉田ゼミAtCODER部</vt:lpstr>
      <vt:lpstr>目次</vt:lpstr>
      <vt:lpstr>独習GIT</vt:lpstr>
      <vt:lpstr>独習GITとは？</vt:lpstr>
      <vt:lpstr>独習GIT　ピックアップ</vt:lpstr>
      <vt:lpstr>独習GIT ピックアップ2</vt:lpstr>
      <vt:lpstr>独習GIT ピックアップ3</vt:lpstr>
      <vt:lpstr>独習GIT　ピックアップ4</vt:lpstr>
      <vt:lpstr>読んだ記事</vt:lpstr>
      <vt:lpstr>AIに描かせた絵をAIでリアルタイムな フェイストラッキングで動かしてみた (qittA) </vt:lpstr>
      <vt:lpstr>コマンドプロンプトで手間がかかる作業が一瞬で完了、画面で操作の流れを追う(日経Xtech) </vt:lpstr>
      <vt:lpstr>コマンドプロンプトで手間がかかる作業が一瞬で完了、画面で操作の流れを追う(日経Xtech) </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宮城　ひゅうが</dc:creator>
  <cp:lastModifiedBy>宮城　ひゅうが</cp:lastModifiedBy>
  <cp:revision>5</cp:revision>
  <dcterms:created xsi:type="dcterms:W3CDTF">2022-10-19T16:28:29Z</dcterms:created>
  <dcterms:modified xsi:type="dcterms:W3CDTF">2022-10-20T08:19:45Z</dcterms:modified>
</cp:coreProperties>
</file>

<file path=docProps/thumbnail.jpeg>
</file>